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80" r:id="rId24"/>
    <p:sldId id="281" r:id="rId25"/>
    <p:sldId id="282" r:id="rId26"/>
    <p:sldId id="283" r:id="rId27"/>
    <p:sldId id="284" r:id="rId28"/>
    <p:sldId id="285" r:id="rId29"/>
    <p:sldId id="286" r:id="rId3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752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6319599" y="2434709"/>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Hafta 4: Derin Öğrenme Modelleri</a:t>
            </a:r>
            <a:endParaRPr lang="en-US" sz="5249" dirty="0"/>
          </a:p>
        </p:txBody>
      </p:sp>
      <p:sp>
        <p:nvSpPr>
          <p:cNvPr id="5" name="Text 3"/>
          <p:cNvSpPr/>
          <p:nvPr/>
        </p:nvSpPr>
        <p:spPr>
          <a:xfrm>
            <a:off x="6319599" y="4434364"/>
            <a:ext cx="7477601"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Derin öğrenme modelleri, makine öğrenmesinin önemli bir bileşenidir. Bu sunumda, Evrişimli Sinir Ağları (CNN'ler) üzerinde odaklanacağız.</a:t>
            </a:r>
            <a:endParaRPr lang="en-US" sz="1750" dirty="0"/>
          </a:p>
        </p:txBody>
      </p:sp>
      <p:pic>
        <p:nvPicPr>
          <p:cNvPr id="9" name="Image 1"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504474"/>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Evrişim Katmanı</a:t>
            </a:r>
            <a:endParaRPr lang="en-US" sz="4374" dirty="0"/>
          </a:p>
        </p:txBody>
      </p:sp>
      <p:sp>
        <p:nvSpPr>
          <p:cNvPr id="5" name="Shape 3"/>
          <p:cNvSpPr/>
          <p:nvPr/>
        </p:nvSpPr>
        <p:spPr>
          <a:xfrm>
            <a:off x="2037993" y="2643188"/>
            <a:ext cx="5166122" cy="2107525"/>
          </a:xfrm>
          <a:prstGeom prst="roundRect">
            <a:avLst>
              <a:gd name="adj" fmla="val 4744"/>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2273975" y="2879169"/>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Özellik çıkarıcısı:</a:t>
            </a:r>
            <a:endParaRPr lang="en-US" sz="2187" dirty="0"/>
          </a:p>
        </p:txBody>
      </p:sp>
      <p:sp>
        <p:nvSpPr>
          <p:cNvPr id="7" name="Text 5"/>
          <p:cNvSpPr/>
          <p:nvPr/>
        </p:nvSpPr>
        <p:spPr>
          <a:xfrm>
            <a:off x="2273975" y="3448526"/>
            <a:ext cx="469415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Giriş katmanındaki özelliği tespit eder ve filtrelerin özellik haritalarını oluşturur.</a:t>
            </a:r>
            <a:endParaRPr lang="en-US" sz="1750" dirty="0"/>
          </a:p>
        </p:txBody>
      </p:sp>
      <p:sp>
        <p:nvSpPr>
          <p:cNvPr id="8" name="Shape 6"/>
          <p:cNvSpPr/>
          <p:nvPr/>
        </p:nvSpPr>
        <p:spPr>
          <a:xfrm>
            <a:off x="7426285" y="2643188"/>
            <a:ext cx="5166122" cy="2107525"/>
          </a:xfrm>
          <a:prstGeom prst="roundRect">
            <a:avLst>
              <a:gd name="adj" fmla="val 4744"/>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7662267" y="2879169"/>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Sıfır dolgusu:</a:t>
            </a:r>
            <a:endParaRPr lang="en-US" sz="2187" dirty="0"/>
          </a:p>
        </p:txBody>
      </p:sp>
      <p:sp>
        <p:nvSpPr>
          <p:cNvPr id="10" name="Text 8"/>
          <p:cNvSpPr/>
          <p:nvPr/>
        </p:nvSpPr>
        <p:spPr>
          <a:xfrm>
            <a:off x="7662267" y="3448526"/>
            <a:ext cx="4694158"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Görüntülerin farklı boyutları sıfırlarla doldurularak aynı boyutlara getirilir, bu sayede işlem daha etkili hale gelir.</a:t>
            </a:r>
            <a:endParaRPr lang="en-US" sz="1750" dirty="0"/>
          </a:p>
        </p:txBody>
      </p:sp>
      <p:sp>
        <p:nvSpPr>
          <p:cNvPr id="11" name="Shape 9"/>
          <p:cNvSpPr/>
          <p:nvPr/>
        </p:nvSpPr>
        <p:spPr>
          <a:xfrm>
            <a:off x="2037993" y="4972883"/>
            <a:ext cx="5166122"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12" name="Text 10"/>
          <p:cNvSpPr/>
          <p:nvPr/>
        </p:nvSpPr>
        <p:spPr>
          <a:xfrm>
            <a:off x="2273975" y="5208865"/>
            <a:ext cx="244090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Nöron aktivasyonu:</a:t>
            </a:r>
            <a:endParaRPr lang="en-US" sz="2187" dirty="0"/>
          </a:p>
        </p:txBody>
      </p:sp>
      <p:sp>
        <p:nvSpPr>
          <p:cNvPr id="13" name="Text 11"/>
          <p:cNvSpPr/>
          <p:nvPr/>
        </p:nvSpPr>
        <p:spPr>
          <a:xfrm>
            <a:off x="2273975" y="5778222"/>
            <a:ext cx="469415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Aktivasyon fonksiyonu olarak ReLU veya Sigmoid gibi fonksiyonlar kullanılır.</a:t>
            </a:r>
            <a:endParaRPr lang="en-US" sz="1750" dirty="0"/>
          </a:p>
        </p:txBody>
      </p:sp>
      <p:sp>
        <p:nvSpPr>
          <p:cNvPr id="14" name="Shape 12"/>
          <p:cNvSpPr/>
          <p:nvPr/>
        </p:nvSpPr>
        <p:spPr>
          <a:xfrm>
            <a:off x="7426285" y="4972883"/>
            <a:ext cx="5166122"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15" name="Text 13"/>
          <p:cNvSpPr/>
          <p:nvPr/>
        </p:nvSpPr>
        <p:spPr>
          <a:xfrm>
            <a:off x="7662267" y="520886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Çıktı:</a:t>
            </a:r>
            <a:endParaRPr lang="en-US" sz="2187" dirty="0"/>
          </a:p>
        </p:txBody>
      </p:sp>
      <p:sp>
        <p:nvSpPr>
          <p:cNvPr id="16" name="Text 14"/>
          <p:cNvSpPr/>
          <p:nvPr/>
        </p:nvSpPr>
        <p:spPr>
          <a:xfrm>
            <a:off x="7662267" y="5778222"/>
            <a:ext cx="469415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Girdi katmanındaki piksel yoğunluğunun yerine, bir özellik haritası çıktısı elde edilir.</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736806"/>
          </a:xfrm>
          <a:prstGeom prst="rect">
            <a:avLst/>
          </a:prstGeom>
          <a:solidFill>
            <a:srgbClr val="272525"/>
          </a:solidFill>
          <a:ln w="9644">
            <a:solidFill>
              <a:srgbClr val="565151"/>
            </a:solidFill>
            <a:prstDash val="solid"/>
          </a:ln>
        </p:spPr>
        <p:txBody>
          <a:bodyPr/>
          <a:lstStyle/>
          <a:p>
            <a:endParaRPr lang="tr-TR"/>
          </a:p>
        </p:txBody>
      </p:sp>
      <p:sp>
        <p:nvSpPr>
          <p:cNvPr id="4" name="Text 2"/>
          <p:cNvSpPr/>
          <p:nvPr/>
        </p:nvSpPr>
        <p:spPr>
          <a:xfrm>
            <a:off x="3621167" y="141923"/>
            <a:ext cx="3604141" cy="486013"/>
          </a:xfrm>
          <a:prstGeom prst="rect">
            <a:avLst/>
          </a:prstGeom>
          <a:noFill/>
          <a:ln/>
        </p:spPr>
        <p:txBody>
          <a:bodyPr wrap="none" rtlCol="0" anchor="t"/>
          <a:lstStyle/>
          <a:p>
            <a:pPr marL="0" indent="0">
              <a:lnSpc>
                <a:spcPts val="3827"/>
              </a:lnSpc>
              <a:buNone/>
            </a:pPr>
            <a:r>
              <a:rPr lang="en-US" sz="3062" b="1" kern="0" spc="-92" dirty="0">
                <a:solidFill>
                  <a:srgbClr val="FFFFFF"/>
                </a:solidFill>
                <a:latin typeface="Inter" pitchFamily="34" charset="0"/>
                <a:ea typeface="Inter" pitchFamily="34" charset="-122"/>
                <a:cs typeface="Inter" pitchFamily="34" charset="-120"/>
              </a:rPr>
              <a:t>Havuzlama Katmanı</a:t>
            </a:r>
            <a:endParaRPr lang="en-US" sz="3062" dirty="0"/>
          </a:p>
        </p:txBody>
      </p:sp>
      <p:pic>
        <p:nvPicPr>
          <p:cNvPr id="5" name="Image 0" descr="preencoded.png"/>
          <p:cNvPicPr>
            <a:picLocks noChangeAspect="1"/>
          </p:cNvPicPr>
          <p:nvPr/>
        </p:nvPicPr>
        <p:blipFill>
          <a:blip r:embed="rId3"/>
          <a:stretch>
            <a:fillRect/>
          </a:stretch>
        </p:blipFill>
        <p:spPr>
          <a:xfrm>
            <a:off x="3621167" y="630317"/>
            <a:ext cx="3577352" cy="2210872"/>
          </a:xfrm>
          <a:prstGeom prst="rect">
            <a:avLst/>
          </a:prstGeom>
        </p:spPr>
      </p:pic>
      <p:sp>
        <p:nvSpPr>
          <p:cNvPr id="6" name="Text 3"/>
          <p:cNvSpPr/>
          <p:nvPr/>
        </p:nvSpPr>
        <p:spPr>
          <a:xfrm>
            <a:off x="3621167" y="3035498"/>
            <a:ext cx="2688431" cy="243007"/>
          </a:xfrm>
          <a:prstGeom prst="rect">
            <a:avLst/>
          </a:prstGeom>
          <a:noFill/>
          <a:ln/>
        </p:spPr>
        <p:txBody>
          <a:bodyPr wrap="none" rtlCol="0" anchor="t"/>
          <a:lstStyle/>
          <a:p>
            <a:pPr marL="0" indent="0" algn="l">
              <a:lnSpc>
                <a:spcPts val="1914"/>
              </a:lnSpc>
              <a:buNone/>
            </a:pPr>
            <a:r>
              <a:rPr lang="en-US" sz="1531" b="1" kern="0" spc="-46" dirty="0">
                <a:solidFill>
                  <a:srgbClr val="FFFFFF"/>
                </a:solidFill>
                <a:latin typeface="Inter" pitchFamily="34" charset="0"/>
                <a:ea typeface="Inter" pitchFamily="34" charset="-122"/>
                <a:cs typeface="Inter" pitchFamily="34" charset="-120"/>
              </a:rPr>
              <a:t>Havuzlama işleminin faydaları</a:t>
            </a:r>
            <a:endParaRPr lang="en-US" sz="1531" dirty="0"/>
          </a:p>
        </p:txBody>
      </p:sp>
      <p:sp>
        <p:nvSpPr>
          <p:cNvPr id="7" name="Text 4"/>
          <p:cNvSpPr/>
          <p:nvPr/>
        </p:nvSpPr>
        <p:spPr>
          <a:xfrm>
            <a:off x="3621167" y="3434001"/>
            <a:ext cx="3577352" cy="497443"/>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Ağın etkinliğini arttırır ve daha az hafıza kullanmasını sağlar.</a:t>
            </a:r>
            <a:endParaRPr lang="en-US" sz="1225" dirty="0"/>
          </a:p>
        </p:txBody>
      </p:sp>
      <p:pic>
        <p:nvPicPr>
          <p:cNvPr id="8" name="Image 1" descr="preencoded.png"/>
          <p:cNvPicPr>
            <a:picLocks noChangeAspect="1"/>
          </p:cNvPicPr>
          <p:nvPr/>
        </p:nvPicPr>
        <p:blipFill>
          <a:blip r:embed="rId3"/>
          <a:stretch>
            <a:fillRect/>
          </a:stretch>
        </p:blipFill>
        <p:spPr>
          <a:xfrm>
            <a:off x="7431762" y="630317"/>
            <a:ext cx="3577471" cy="2210991"/>
          </a:xfrm>
          <a:prstGeom prst="rect">
            <a:avLst/>
          </a:prstGeom>
        </p:spPr>
      </p:pic>
      <p:sp>
        <p:nvSpPr>
          <p:cNvPr id="9" name="Text 5"/>
          <p:cNvSpPr/>
          <p:nvPr/>
        </p:nvSpPr>
        <p:spPr>
          <a:xfrm>
            <a:off x="7431762" y="3035618"/>
            <a:ext cx="2669619" cy="243007"/>
          </a:xfrm>
          <a:prstGeom prst="rect">
            <a:avLst/>
          </a:prstGeom>
          <a:noFill/>
          <a:ln/>
        </p:spPr>
        <p:txBody>
          <a:bodyPr wrap="none" rtlCol="0" anchor="t"/>
          <a:lstStyle/>
          <a:p>
            <a:pPr marL="0" indent="0" algn="l">
              <a:lnSpc>
                <a:spcPts val="1914"/>
              </a:lnSpc>
              <a:buNone/>
            </a:pPr>
            <a:r>
              <a:rPr lang="en-US" sz="1531" b="1" kern="0" spc="-46" dirty="0">
                <a:solidFill>
                  <a:srgbClr val="FFFFFF"/>
                </a:solidFill>
                <a:latin typeface="Inter" pitchFamily="34" charset="0"/>
                <a:ea typeface="Inter" pitchFamily="34" charset="-122"/>
                <a:cs typeface="Inter" pitchFamily="34" charset="-120"/>
              </a:rPr>
              <a:t>En yüksek değer havuzlaması</a:t>
            </a:r>
            <a:endParaRPr lang="en-US" sz="1531" dirty="0"/>
          </a:p>
        </p:txBody>
      </p:sp>
      <p:sp>
        <p:nvSpPr>
          <p:cNvPr id="10" name="Text 6"/>
          <p:cNvSpPr/>
          <p:nvPr/>
        </p:nvSpPr>
        <p:spPr>
          <a:xfrm>
            <a:off x="7431762" y="3434120"/>
            <a:ext cx="3577471" cy="746165"/>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Genellikle maksimum havuzlama olarak adlandırılır ve her özellik haritasından en büyük özelliği alır.</a:t>
            </a:r>
            <a:endParaRPr lang="en-US" sz="1225" dirty="0"/>
          </a:p>
        </p:txBody>
      </p:sp>
      <p:pic>
        <p:nvPicPr>
          <p:cNvPr id="11" name="Image 2" descr="preencoded.png"/>
          <p:cNvPicPr>
            <a:picLocks noChangeAspect="1"/>
          </p:cNvPicPr>
          <p:nvPr/>
        </p:nvPicPr>
        <p:blipFill>
          <a:blip r:embed="rId4"/>
          <a:stretch>
            <a:fillRect/>
          </a:stretch>
        </p:blipFill>
        <p:spPr>
          <a:xfrm>
            <a:off x="3621167" y="4413528"/>
            <a:ext cx="3577352" cy="2210872"/>
          </a:xfrm>
          <a:prstGeom prst="rect">
            <a:avLst/>
          </a:prstGeom>
        </p:spPr>
      </p:pic>
      <p:sp>
        <p:nvSpPr>
          <p:cNvPr id="12" name="Text 7"/>
          <p:cNvSpPr/>
          <p:nvPr/>
        </p:nvSpPr>
        <p:spPr>
          <a:xfrm>
            <a:off x="3621167" y="6818709"/>
            <a:ext cx="1868686" cy="243007"/>
          </a:xfrm>
          <a:prstGeom prst="rect">
            <a:avLst/>
          </a:prstGeom>
          <a:noFill/>
          <a:ln/>
        </p:spPr>
        <p:txBody>
          <a:bodyPr wrap="none" rtlCol="0" anchor="t"/>
          <a:lstStyle/>
          <a:p>
            <a:pPr marL="0" indent="0" algn="l">
              <a:lnSpc>
                <a:spcPts val="1914"/>
              </a:lnSpc>
              <a:buNone/>
            </a:pPr>
            <a:r>
              <a:rPr lang="en-US" sz="1531" b="1" kern="0" spc="-46" dirty="0">
                <a:solidFill>
                  <a:srgbClr val="FFFFFF"/>
                </a:solidFill>
                <a:latin typeface="Inter" pitchFamily="34" charset="0"/>
                <a:ea typeface="Inter" pitchFamily="34" charset="-122"/>
                <a:cs typeface="Inter" pitchFamily="34" charset="-120"/>
              </a:rPr>
              <a:t>Ortalama havuzlama</a:t>
            </a:r>
            <a:endParaRPr lang="en-US" sz="1531" dirty="0"/>
          </a:p>
        </p:txBody>
      </p:sp>
      <p:sp>
        <p:nvSpPr>
          <p:cNvPr id="13" name="Text 8"/>
          <p:cNvSpPr/>
          <p:nvPr/>
        </p:nvSpPr>
        <p:spPr>
          <a:xfrm>
            <a:off x="3621167" y="7217212"/>
            <a:ext cx="3577352" cy="497443"/>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Her bölge için ortalamayı alır ve daha az kesintiye neden olabilir.</a:t>
            </a:r>
            <a:endParaRPr lang="en-US" sz="1225" dirty="0"/>
          </a:p>
        </p:txBody>
      </p:sp>
      <p:pic>
        <p:nvPicPr>
          <p:cNvPr id="14" name="Image 3" descr="preencoded.png"/>
          <p:cNvPicPr>
            <a:picLocks noChangeAspect="1"/>
          </p:cNvPicPr>
          <p:nvPr/>
        </p:nvPicPr>
        <p:blipFill>
          <a:blip r:embed="rId3"/>
          <a:stretch>
            <a:fillRect/>
          </a:stretch>
        </p:blipFill>
        <p:spPr>
          <a:xfrm>
            <a:off x="7431762" y="4413528"/>
            <a:ext cx="3577471" cy="2210991"/>
          </a:xfrm>
          <a:prstGeom prst="rect">
            <a:avLst/>
          </a:prstGeom>
        </p:spPr>
      </p:pic>
      <p:sp>
        <p:nvSpPr>
          <p:cNvPr id="15" name="Text 9"/>
          <p:cNvSpPr/>
          <p:nvPr/>
        </p:nvSpPr>
        <p:spPr>
          <a:xfrm>
            <a:off x="7431762" y="6818828"/>
            <a:ext cx="1844040" cy="243007"/>
          </a:xfrm>
          <a:prstGeom prst="rect">
            <a:avLst/>
          </a:prstGeom>
          <a:noFill/>
          <a:ln/>
        </p:spPr>
        <p:txBody>
          <a:bodyPr wrap="none" rtlCol="0" anchor="t"/>
          <a:lstStyle/>
          <a:p>
            <a:pPr marL="0" indent="0" algn="l">
              <a:lnSpc>
                <a:spcPts val="1914"/>
              </a:lnSpc>
              <a:buNone/>
            </a:pPr>
            <a:r>
              <a:rPr lang="en-US" sz="1531" b="1" kern="0" spc="-46" dirty="0">
                <a:solidFill>
                  <a:srgbClr val="FFFFFF"/>
                </a:solidFill>
                <a:latin typeface="Inter" pitchFamily="34" charset="0"/>
                <a:ea typeface="Inter" pitchFamily="34" charset="-122"/>
                <a:cs typeface="Inter" pitchFamily="34" charset="-120"/>
              </a:rPr>
              <a:t>Toplama Havuzlama</a:t>
            </a:r>
            <a:endParaRPr lang="en-US" sz="1531" dirty="0"/>
          </a:p>
        </p:txBody>
      </p:sp>
      <p:sp>
        <p:nvSpPr>
          <p:cNvPr id="16" name="Text 10"/>
          <p:cNvSpPr/>
          <p:nvPr/>
        </p:nvSpPr>
        <p:spPr>
          <a:xfrm>
            <a:off x="7431762" y="7217331"/>
            <a:ext cx="3577471" cy="497443"/>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Tüm bölgenin değerlerinin toplamını alır ve gradyan hesaplama için kullanılabilir.</a:t>
            </a:r>
            <a:endParaRPr lang="en-US" sz="12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682234"/>
            <a:ext cx="5730835"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Tam Bağlantılı Katman</a:t>
            </a:r>
            <a:endParaRPr lang="en-US" sz="4374" dirty="0"/>
          </a:p>
        </p:txBody>
      </p:sp>
      <p:sp>
        <p:nvSpPr>
          <p:cNvPr id="5" name="Shape 3"/>
          <p:cNvSpPr/>
          <p:nvPr/>
        </p:nvSpPr>
        <p:spPr>
          <a:xfrm>
            <a:off x="2037993" y="2820948"/>
            <a:ext cx="5166122"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2273975" y="3056930"/>
            <a:ext cx="3349585"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Özelliklerin Düzenlenmesi:</a:t>
            </a:r>
            <a:endParaRPr lang="en-US" sz="2187" dirty="0"/>
          </a:p>
        </p:txBody>
      </p:sp>
      <p:sp>
        <p:nvSpPr>
          <p:cNvPr id="7" name="Text 5"/>
          <p:cNvSpPr/>
          <p:nvPr/>
        </p:nvSpPr>
        <p:spPr>
          <a:xfrm>
            <a:off x="2273975" y="3626287"/>
            <a:ext cx="469415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Görüntüdeki özellikler düzenlenerek, sonuçlar diğer modellerle daha fazla karşılaştırılabilir.</a:t>
            </a:r>
            <a:endParaRPr lang="en-US" sz="1750" dirty="0"/>
          </a:p>
        </p:txBody>
      </p:sp>
      <p:sp>
        <p:nvSpPr>
          <p:cNvPr id="8" name="Shape 6"/>
          <p:cNvSpPr/>
          <p:nvPr/>
        </p:nvSpPr>
        <p:spPr>
          <a:xfrm>
            <a:off x="7426285" y="2820948"/>
            <a:ext cx="5166122"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7662267" y="3056930"/>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Çıktı boyutu:</a:t>
            </a:r>
            <a:endParaRPr lang="en-US" sz="2187" dirty="0"/>
          </a:p>
        </p:txBody>
      </p:sp>
      <p:sp>
        <p:nvSpPr>
          <p:cNvPr id="10" name="Text 8"/>
          <p:cNvSpPr/>
          <p:nvPr/>
        </p:nvSpPr>
        <p:spPr>
          <a:xfrm>
            <a:off x="7662267" y="3626287"/>
            <a:ext cx="469415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Farklı türdeki verilerin tanınması için, 100 ila 1000 nöron kullanılabilir.</a:t>
            </a:r>
            <a:endParaRPr lang="en-US" sz="1750" dirty="0"/>
          </a:p>
        </p:txBody>
      </p:sp>
      <p:sp>
        <p:nvSpPr>
          <p:cNvPr id="11" name="Shape 9"/>
          <p:cNvSpPr/>
          <p:nvPr/>
        </p:nvSpPr>
        <p:spPr>
          <a:xfrm>
            <a:off x="2037993" y="4795242"/>
            <a:ext cx="5166122"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12" name="Text 10"/>
          <p:cNvSpPr/>
          <p:nvPr/>
        </p:nvSpPr>
        <p:spPr>
          <a:xfrm>
            <a:off x="2273975" y="5031224"/>
            <a:ext cx="2979063"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Aktivasyon fonksiyonu:</a:t>
            </a:r>
            <a:endParaRPr lang="en-US" sz="2187" dirty="0"/>
          </a:p>
        </p:txBody>
      </p:sp>
      <p:sp>
        <p:nvSpPr>
          <p:cNvPr id="13" name="Text 11"/>
          <p:cNvSpPr/>
          <p:nvPr/>
        </p:nvSpPr>
        <p:spPr>
          <a:xfrm>
            <a:off x="2273975" y="5600581"/>
            <a:ext cx="469415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Sigmoid veya ReLU gibi fonksiyonlar kullanılabilir.</a:t>
            </a:r>
            <a:endParaRPr lang="en-US" sz="1750" dirty="0"/>
          </a:p>
        </p:txBody>
      </p:sp>
      <p:sp>
        <p:nvSpPr>
          <p:cNvPr id="14" name="Shape 12"/>
          <p:cNvSpPr/>
          <p:nvPr/>
        </p:nvSpPr>
        <p:spPr>
          <a:xfrm>
            <a:off x="7426285" y="4795242"/>
            <a:ext cx="5166122"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15" name="Text 13"/>
          <p:cNvSpPr/>
          <p:nvPr/>
        </p:nvSpPr>
        <p:spPr>
          <a:xfrm>
            <a:off x="7662267" y="5031224"/>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Çıktı:</a:t>
            </a:r>
            <a:endParaRPr lang="en-US" sz="2187" dirty="0"/>
          </a:p>
        </p:txBody>
      </p:sp>
      <p:sp>
        <p:nvSpPr>
          <p:cNvPr id="16" name="Text 14"/>
          <p:cNvSpPr/>
          <p:nvPr/>
        </p:nvSpPr>
        <p:spPr>
          <a:xfrm>
            <a:off x="7662267" y="5600581"/>
            <a:ext cx="469415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Her nöron için aktivasyon fonksiyonunun çıktısı uygun bir değer olarak sunulur.</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833199" y="712589"/>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Çıktı Katmanı</a:t>
            </a:r>
            <a:endParaRPr lang="en-US" sz="4374" dirty="0"/>
          </a:p>
        </p:txBody>
      </p:sp>
      <p:sp>
        <p:nvSpPr>
          <p:cNvPr id="5" name="Shape 3"/>
          <p:cNvSpPr/>
          <p:nvPr/>
        </p:nvSpPr>
        <p:spPr>
          <a:xfrm>
            <a:off x="1144310" y="1740218"/>
            <a:ext cx="44410" cy="5776793"/>
          </a:xfrm>
          <a:prstGeom prst="rect">
            <a:avLst/>
          </a:prstGeom>
          <a:solidFill>
            <a:srgbClr val="140099"/>
          </a:solidFill>
          <a:ln/>
        </p:spPr>
        <p:txBody>
          <a:bodyPr/>
          <a:lstStyle/>
          <a:p>
            <a:endParaRPr lang="tr-TR"/>
          </a:p>
        </p:txBody>
      </p:sp>
      <p:sp>
        <p:nvSpPr>
          <p:cNvPr id="6" name="Shape 4"/>
          <p:cNvSpPr/>
          <p:nvPr/>
        </p:nvSpPr>
        <p:spPr>
          <a:xfrm>
            <a:off x="1416427" y="2141518"/>
            <a:ext cx="777597" cy="44410"/>
          </a:xfrm>
          <a:prstGeom prst="rect">
            <a:avLst/>
          </a:prstGeom>
          <a:solidFill>
            <a:srgbClr val="140099"/>
          </a:solidFill>
          <a:ln/>
        </p:spPr>
        <p:txBody>
          <a:bodyPr/>
          <a:lstStyle/>
          <a:p>
            <a:endParaRPr lang="tr-TR"/>
          </a:p>
        </p:txBody>
      </p:sp>
      <p:sp>
        <p:nvSpPr>
          <p:cNvPr id="7" name="Shape 5"/>
          <p:cNvSpPr/>
          <p:nvPr/>
        </p:nvSpPr>
        <p:spPr>
          <a:xfrm>
            <a:off x="916484" y="1913811"/>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8" name="Text 6"/>
          <p:cNvSpPr/>
          <p:nvPr/>
        </p:nvSpPr>
        <p:spPr>
          <a:xfrm>
            <a:off x="1087576" y="1955483"/>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2388513" y="1962388"/>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Softmax:</a:t>
            </a:r>
            <a:endParaRPr lang="en-US" sz="2187" dirty="0"/>
          </a:p>
        </p:txBody>
      </p:sp>
      <p:sp>
        <p:nvSpPr>
          <p:cNvPr id="10" name="Text 8"/>
          <p:cNvSpPr/>
          <p:nvPr/>
        </p:nvSpPr>
        <p:spPr>
          <a:xfrm>
            <a:off x="2388513" y="2531745"/>
            <a:ext cx="7751088"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Sınıflandırma işleminde, en uygun olasılık değeri için bir softmax fonksiyonu kullanılır.</a:t>
            </a:r>
            <a:endParaRPr lang="en-US" sz="1750" dirty="0"/>
          </a:p>
        </p:txBody>
      </p:sp>
      <p:sp>
        <p:nvSpPr>
          <p:cNvPr id="11" name="Shape 9"/>
          <p:cNvSpPr/>
          <p:nvPr/>
        </p:nvSpPr>
        <p:spPr>
          <a:xfrm>
            <a:off x="1416427" y="4141172"/>
            <a:ext cx="777597" cy="44410"/>
          </a:xfrm>
          <a:prstGeom prst="rect">
            <a:avLst/>
          </a:prstGeom>
          <a:solidFill>
            <a:srgbClr val="140099"/>
          </a:solidFill>
          <a:ln/>
        </p:spPr>
        <p:txBody>
          <a:bodyPr/>
          <a:lstStyle/>
          <a:p>
            <a:endParaRPr lang="tr-TR"/>
          </a:p>
        </p:txBody>
      </p:sp>
      <p:sp>
        <p:nvSpPr>
          <p:cNvPr id="12" name="Shape 10"/>
          <p:cNvSpPr/>
          <p:nvPr/>
        </p:nvSpPr>
        <p:spPr>
          <a:xfrm>
            <a:off x="916484" y="3913465"/>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3" name="Text 11"/>
          <p:cNvSpPr/>
          <p:nvPr/>
        </p:nvSpPr>
        <p:spPr>
          <a:xfrm>
            <a:off x="1068526" y="3955137"/>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2388513" y="3962043"/>
            <a:ext cx="2304455"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Kayıp Fonksiyonu:</a:t>
            </a:r>
            <a:endParaRPr lang="en-US" sz="2187" dirty="0"/>
          </a:p>
        </p:txBody>
      </p:sp>
      <p:sp>
        <p:nvSpPr>
          <p:cNvPr id="15" name="Text 13"/>
          <p:cNvSpPr/>
          <p:nvPr/>
        </p:nvSpPr>
        <p:spPr>
          <a:xfrm>
            <a:off x="2388513" y="4531400"/>
            <a:ext cx="7751088"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Modelin performans değerlendirmesi için, bir kayıp fonksiyonu hesaplanır ve optimize edilir.</a:t>
            </a:r>
            <a:endParaRPr lang="en-US" sz="1750" dirty="0"/>
          </a:p>
        </p:txBody>
      </p:sp>
      <p:sp>
        <p:nvSpPr>
          <p:cNvPr id="16" name="Shape 14"/>
          <p:cNvSpPr/>
          <p:nvPr/>
        </p:nvSpPr>
        <p:spPr>
          <a:xfrm>
            <a:off x="1416427" y="6140827"/>
            <a:ext cx="777597" cy="44410"/>
          </a:xfrm>
          <a:prstGeom prst="rect">
            <a:avLst/>
          </a:prstGeom>
          <a:solidFill>
            <a:srgbClr val="140099"/>
          </a:solidFill>
          <a:ln/>
        </p:spPr>
        <p:txBody>
          <a:bodyPr/>
          <a:lstStyle/>
          <a:p>
            <a:endParaRPr lang="tr-TR"/>
          </a:p>
        </p:txBody>
      </p:sp>
      <p:sp>
        <p:nvSpPr>
          <p:cNvPr id="17" name="Shape 15"/>
          <p:cNvSpPr/>
          <p:nvPr/>
        </p:nvSpPr>
        <p:spPr>
          <a:xfrm>
            <a:off x="916484" y="5913120"/>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8" name="Text 16"/>
          <p:cNvSpPr/>
          <p:nvPr/>
        </p:nvSpPr>
        <p:spPr>
          <a:xfrm>
            <a:off x="1064716" y="5954792"/>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2388513" y="5961698"/>
            <a:ext cx="2289215"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Gradient Descent:</a:t>
            </a:r>
            <a:endParaRPr lang="en-US" sz="2187" dirty="0"/>
          </a:p>
        </p:txBody>
      </p:sp>
      <p:sp>
        <p:nvSpPr>
          <p:cNvPr id="20" name="Text 18"/>
          <p:cNvSpPr/>
          <p:nvPr/>
        </p:nvSpPr>
        <p:spPr>
          <a:xfrm>
            <a:off x="2388513" y="6531054"/>
            <a:ext cx="7751088"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Backpropagation algoritması kullanılarak hatayı minimize etmek için gradient descent kullanılır.</a:t>
            </a:r>
            <a:endParaRPr lang="en-US" sz="1750" dirty="0"/>
          </a:p>
        </p:txBody>
      </p:sp>
      <p:pic>
        <p:nvPicPr>
          <p:cNvPr id="21" name="Image 0" descr="preencoded.png"/>
          <p:cNvPicPr>
            <a:picLocks noChangeAspect="1"/>
          </p:cNvPicPr>
          <p:nvPr/>
        </p:nvPicPr>
        <p:blipFill>
          <a:blip r:embed="rId3"/>
          <a:stretch>
            <a:fillRect/>
          </a:stretch>
        </p:blipFill>
        <p:spPr>
          <a:xfrm>
            <a:off x="10972800" y="0"/>
            <a:ext cx="3657600"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904286"/>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Örnek Uygulama</a:t>
            </a:r>
            <a:endParaRPr lang="en-US" sz="4374" dirty="0"/>
          </a:p>
        </p:txBody>
      </p:sp>
      <p:sp>
        <p:nvSpPr>
          <p:cNvPr id="5" name="Shape 3"/>
          <p:cNvSpPr/>
          <p:nvPr/>
        </p:nvSpPr>
        <p:spPr>
          <a:xfrm>
            <a:off x="2037993" y="3216592"/>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2209086" y="3258264"/>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2760107" y="3292912"/>
            <a:ext cx="3197185"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Veri setinin hazırlanması:</a:t>
            </a:r>
            <a:endParaRPr lang="en-US" sz="2187" dirty="0"/>
          </a:p>
        </p:txBody>
      </p:sp>
      <p:sp>
        <p:nvSpPr>
          <p:cNvPr id="8" name="Text 6"/>
          <p:cNvSpPr/>
          <p:nvPr/>
        </p:nvSpPr>
        <p:spPr>
          <a:xfrm>
            <a:off x="2760107" y="3862268"/>
            <a:ext cx="444400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Görüntülerin, sınıflandırıldığı etiketlerle eşleştirilmesi gerekiyor.</a:t>
            </a:r>
            <a:endParaRPr lang="en-US" sz="1750" dirty="0"/>
          </a:p>
        </p:txBody>
      </p:sp>
      <p:sp>
        <p:nvSpPr>
          <p:cNvPr id="9" name="Shape 7"/>
          <p:cNvSpPr/>
          <p:nvPr/>
        </p:nvSpPr>
        <p:spPr>
          <a:xfrm>
            <a:off x="7426285" y="3216592"/>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0" name="Text 8"/>
          <p:cNvSpPr/>
          <p:nvPr/>
        </p:nvSpPr>
        <p:spPr>
          <a:xfrm>
            <a:off x="7578328" y="3258264"/>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8148399" y="3292912"/>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Modelin eğitimi:</a:t>
            </a:r>
            <a:endParaRPr lang="en-US" sz="2187" dirty="0"/>
          </a:p>
        </p:txBody>
      </p:sp>
      <p:sp>
        <p:nvSpPr>
          <p:cNvPr id="12" name="Text 10"/>
          <p:cNvSpPr/>
          <p:nvPr/>
        </p:nvSpPr>
        <p:spPr>
          <a:xfrm>
            <a:off x="8148399" y="3862268"/>
            <a:ext cx="4444008"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Veri seti ile birlikte model eğitilir.</a:t>
            </a:r>
            <a:endParaRPr lang="en-US" sz="1750" dirty="0"/>
          </a:p>
        </p:txBody>
      </p:sp>
      <p:sp>
        <p:nvSpPr>
          <p:cNvPr id="13" name="Shape 11"/>
          <p:cNvSpPr/>
          <p:nvPr/>
        </p:nvSpPr>
        <p:spPr>
          <a:xfrm>
            <a:off x="2037993" y="4968835"/>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4" name="Text 12"/>
          <p:cNvSpPr/>
          <p:nvPr/>
        </p:nvSpPr>
        <p:spPr>
          <a:xfrm>
            <a:off x="2186226" y="5010507"/>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2760107" y="5045154"/>
            <a:ext cx="356080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Negatif geri besleme analizi:</a:t>
            </a:r>
            <a:endParaRPr lang="en-US" sz="2187" dirty="0"/>
          </a:p>
        </p:txBody>
      </p:sp>
      <p:sp>
        <p:nvSpPr>
          <p:cNvPr id="16" name="Text 14"/>
          <p:cNvSpPr/>
          <p:nvPr/>
        </p:nvSpPr>
        <p:spPr>
          <a:xfrm>
            <a:off x="2760107" y="5614511"/>
            <a:ext cx="444400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Modelin performansını ölçmek için negatif geri besleme analizi yapılır.</a:t>
            </a:r>
            <a:endParaRPr lang="en-US" sz="1750" dirty="0"/>
          </a:p>
        </p:txBody>
      </p:sp>
      <p:sp>
        <p:nvSpPr>
          <p:cNvPr id="17" name="Shape 15"/>
          <p:cNvSpPr/>
          <p:nvPr/>
        </p:nvSpPr>
        <p:spPr>
          <a:xfrm>
            <a:off x="7426285" y="4968835"/>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8" name="Text 16"/>
          <p:cNvSpPr/>
          <p:nvPr/>
        </p:nvSpPr>
        <p:spPr>
          <a:xfrm>
            <a:off x="7566898" y="5010507"/>
            <a:ext cx="21871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4</a:t>
            </a:r>
            <a:endParaRPr lang="en-US" sz="2624" dirty="0"/>
          </a:p>
        </p:txBody>
      </p:sp>
      <p:sp>
        <p:nvSpPr>
          <p:cNvPr id="19" name="Text 17"/>
          <p:cNvSpPr/>
          <p:nvPr/>
        </p:nvSpPr>
        <p:spPr>
          <a:xfrm>
            <a:off x="8148399" y="5045154"/>
            <a:ext cx="370558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Sonuçların değerlendirilmesi:</a:t>
            </a:r>
            <a:endParaRPr lang="en-US" sz="2187" dirty="0"/>
          </a:p>
        </p:txBody>
      </p:sp>
      <p:sp>
        <p:nvSpPr>
          <p:cNvPr id="20" name="Text 18"/>
          <p:cNvSpPr/>
          <p:nvPr/>
        </p:nvSpPr>
        <p:spPr>
          <a:xfrm>
            <a:off x="8148399" y="5614511"/>
            <a:ext cx="444400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Modelin performansı değerlendirilir ve iyileştirmeler yapılır.</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615797"/>
            <a:ext cx="454783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Sonuç ve Öneriler</a:t>
            </a:r>
            <a:endParaRPr lang="en-US" sz="4374" dirty="0"/>
          </a:p>
        </p:txBody>
      </p:sp>
      <p:sp>
        <p:nvSpPr>
          <p:cNvPr id="5" name="Text 3"/>
          <p:cNvSpPr/>
          <p:nvPr/>
        </p:nvSpPr>
        <p:spPr>
          <a:xfrm>
            <a:off x="2037993" y="2865596"/>
            <a:ext cx="3156347" cy="832961"/>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CNN Algoritmasının Başarısı</a:t>
            </a:r>
            <a:endParaRPr lang="en-US" sz="2624" dirty="0"/>
          </a:p>
        </p:txBody>
      </p:sp>
      <p:sp>
        <p:nvSpPr>
          <p:cNvPr id="6" name="Text 4"/>
          <p:cNvSpPr/>
          <p:nvPr/>
        </p:nvSpPr>
        <p:spPr>
          <a:xfrm>
            <a:off x="2393394" y="3948470"/>
            <a:ext cx="2800945"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Konuşma tanıma</a:t>
            </a:r>
            <a:endParaRPr lang="en-US" sz="1750" dirty="0"/>
          </a:p>
        </p:txBody>
      </p:sp>
      <p:sp>
        <p:nvSpPr>
          <p:cNvPr id="7" name="Text 5"/>
          <p:cNvSpPr/>
          <p:nvPr/>
        </p:nvSpPr>
        <p:spPr>
          <a:xfrm>
            <a:off x="2393394" y="4437102"/>
            <a:ext cx="2800945"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Görüntü sınıflandırması</a:t>
            </a:r>
            <a:endParaRPr lang="en-US" sz="1750" dirty="0"/>
          </a:p>
        </p:txBody>
      </p:sp>
      <p:sp>
        <p:nvSpPr>
          <p:cNvPr id="8" name="Text 6"/>
          <p:cNvSpPr/>
          <p:nvPr/>
        </p:nvSpPr>
        <p:spPr>
          <a:xfrm>
            <a:off x="2393394" y="4925735"/>
            <a:ext cx="2800945"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Otomatik sürüş kontrolü</a:t>
            </a:r>
            <a:endParaRPr lang="en-US" sz="1750" dirty="0"/>
          </a:p>
        </p:txBody>
      </p:sp>
      <p:sp>
        <p:nvSpPr>
          <p:cNvPr id="9" name="Text 7"/>
          <p:cNvSpPr/>
          <p:nvPr/>
        </p:nvSpPr>
        <p:spPr>
          <a:xfrm>
            <a:off x="5743932" y="2865596"/>
            <a:ext cx="3033832" cy="416481"/>
          </a:xfrm>
          <a:prstGeom prst="rect">
            <a:avLst/>
          </a:prstGeom>
          <a:noFill/>
          <a:ln/>
        </p:spPr>
        <p:txBody>
          <a:bodyPr wrap="non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İyileştirme Fırsatları</a:t>
            </a:r>
            <a:endParaRPr lang="en-US" sz="2624" dirty="0"/>
          </a:p>
        </p:txBody>
      </p:sp>
      <p:sp>
        <p:nvSpPr>
          <p:cNvPr id="10" name="Text 8"/>
          <p:cNvSpPr/>
          <p:nvPr/>
        </p:nvSpPr>
        <p:spPr>
          <a:xfrm>
            <a:off x="6099334" y="3531989"/>
            <a:ext cx="2800945"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Daha fazla veri kullanımı</a:t>
            </a:r>
            <a:endParaRPr lang="en-US" sz="1750" dirty="0"/>
          </a:p>
        </p:txBody>
      </p:sp>
      <p:sp>
        <p:nvSpPr>
          <p:cNvPr id="11" name="Text 9"/>
          <p:cNvSpPr/>
          <p:nvPr/>
        </p:nvSpPr>
        <p:spPr>
          <a:xfrm>
            <a:off x="6099334" y="4020622"/>
            <a:ext cx="2800945"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Çoklu model birleştirme</a:t>
            </a:r>
            <a:endParaRPr lang="en-US" sz="1750" dirty="0"/>
          </a:p>
        </p:txBody>
      </p:sp>
      <p:sp>
        <p:nvSpPr>
          <p:cNvPr id="12" name="Text 10"/>
          <p:cNvSpPr/>
          <p:nvPr/>
        </p:nvSpPr>
        <p:spPr>
          <a:xfrm>
            <a:off x="6099334" y="4509254"/>
            <a:ext cx="2800945" cy="399812"/>
          </a:xfrm>
          <a:prstGeom prst="rect">
            <a:avLst/>
          </a:prstGeom>
          <a:noFill/>
          <a:ln/>
        </p:spPr>
        <p:txBody>
          <a:bodyPr wrap="non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Daha gelişmiş filtreler</a:t>
            </a:r>
            <a:endParaRPr lang="en-US" sz="1750" dirty="0"/>
          </a:p>
        </p:txBody>
      </p:sp>
      <p:sp>
        <p:nvSpPr>
          <p:cNvPr id="13" name="Text 11"/>
          <p:cNvSpPr/>
          <p:nvPr/>
        </p:nvSpPr>
        <p:spPr>
          <a:xfrm>
            <a:off x="9449872" y="2865596"/>
            <a:ext cx="3156347" cy="832961"/>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İlerideki Araştırma Alanları</a:t>
            </a:r>
            <a:endParaRPr lang="en-US" sz="2624" dirty="0"/>
          </a:p>
        </p:txBody>
      </p:sp>
      <p:sp>
        <p:nvSpPr>
          <p:cNvPr id="14" name="Text 12"/>
          <p:cNvSpPr/>
          <p:nvPr/>
        </p:nvSpPr>
        <p:spPr>
          <a:xfrm>
            <a:off x="9805273" y="3948470"/>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Derin öğrenme optimizasyonu</a:t>
            </a:r>
            <a:endParaRPr lang="en-US" sz="1750" dirty="0"/>
          </a:p>
        </p:txBody>
      </p:sp>
      <p:sp>
        <p:nvSpPr>
          <p:cNvPr id="15" name="Text 13"/>
          <p:cNvSpPr/>
          <p:nvPr/>
        </p:nvSpPr>
        <p:spPr>
          <a:xfrm>
            <a:off x="9805273" y="4836914"/>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Otonom robotlar için yüz tanıma</a:t>
            </a:r>
            <a:endParaRPr lang="en-US" sz="1750" dirty="0"/>
          </a:p>
        </p:txBody>
      </p:sp>
      <p:sp>
        <p:nvSpPr>
          <p:cNvPr id="16" name="Text 14"/>
          <p:cNvSpPr/>
          <p:nvPr/>
        </p:nvSpPr>
        <p:spPr>
          <a:xfrm>
            <a:off x="9805273" y="5725358"/>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E5E0DF"/>
                </a:solidFill>
                <a:latin typeface="Inter" pitchFamily="34" charset="0"/>
                <a:ea typeface="Inter" pitchFamily="34" charset="-122"/>
                <a:cs typeface="Inter" pitchFamily="34" charset="-120"/>
              </a:rPr>
              <a:t>Biyolojik verilerin uygulanması</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833199" y="2434709"/>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Uzun Kısa Vadeli Bellek Ağları (LSTM'ler)</a:t>
            </a:r>
            <a:endParaRPr lang="en-US" sz="5249"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4490799" y="750570"/>
            <a:ext cx="697194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Bellek Ağlarına Genel Bakış</a:t>
            </a:r>
            <a:endParaRPr lang="en-US" sz="4374" dirty="0"/>
          </a:p>
        </p:txBody>
      </p:sp>
      <p:sp>
        <p:nvSpPr>
          <p:cNvPr id="5" name="Shape 3"/>
          <p:cNvSpPr/>
          <p:nvPr/>
        </p:nvSpPr>
        <p:spPr>
          <a:xfrm>
            <a:off x="4490799" y="1778198"/>
            <a:ext cx="9306401"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4726781" y="2014180"/>
            <a:ext cx="4228505"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Geleneksel Sinir Ağlarının Sorunu</a:t>
            </a:r>
            <a:endParaRPr lang="en-US" sz="2187" dirty="0"/>
          </a:p>
        </p:txBody>
      </p:sp>
      <p:sp>
        <p:nvSpPr>
          <p:cNvPr id="7" name="Text 5"/>
          <p:cNvSpPr/>
          <p:nvPr/>
        </p:nvSpPr>
        <p:spPr>
          <a:xfrm>
            <a:off x="4726781" y="2583537"/>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Geleneksel sinir ağları, uzun süreli bağımlılıkları başarılı bir şekilde tanımlayamaz, bu da bazı problemlere neden olur.</a:t>
            </a:r>
            <a:endParaRPr lang="en-US" sz="1750" dirty="0"/>
          </a:p>
        </p:txBody>
      </p:sp>
      <p:sp>
        <p:nvSpPr>
          <p:cNvPr id="8" name="Shape 6"/>
          <p:cNvSpPr/>
          <p:nvPr/>
        </p:nvSpPr>
        <p:spPr>
          <a:xfrm>
            <a:off x="4490799" y="3752493"/>
            <a:ext cx="9306401"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4726781" y="3988475"/>
            <a:ext cx="2243495"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LSTM'lerin Tanımı</a:t>
            </a:r>
            <a:endParaRPr lang="en-US" sz="2187" dirty="0"/>
          </a:p>
        </p:txBody>
      </p:sp>
      <p:sp>
        <p:nvSpPr>
          <p:cNvPr id="10" name="Text 8"/>
          <p:cNvSpPr/>
          <p:nvPr/>
        </p:nvSpPr>
        <p:spPr>
          <a:xfrm>
            <a:off x="4726781" y="4557832"/>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LSTM'ler, uzun süreli bağımlılıkları başarıyla takip edebilen ve bellek durumuyla çalışan bir tür özel bir sinir ağıdır.</a:t>
            </a:r>
            <a:endParaRPr lang="en-US" sz="1750" dirty="0"/>
          </a:p>
        </p:txBody>
      </p:sp>
      <p:sp>
        <p:nvSpPr>
          <p:cNvPr id="11" name="Shape 9"/>
          <p:cNvSpPr/>
          <p:nvPr/>
        </p:nvSpPr>
        <p:spPr>
          <a:xfrm>
            <a:off x="4490799" y="5726787"/>
            <a:ext cx="9306401"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12" name="Text 10"/>
          <p:cNvSpPr/>
          <p:nvPr/>
        </p:nvSpPr>
        <p:spPr>
          <a:xfrm>
            <a:off x="4726781" y="5962769"/>
            <a:ext cx="4675227"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LSTM'lerin Yapısı ve Çalışma Prensibi</a:t>
            </a:r>
            <a:endParaRPr lang="en-US" sz="2187" dirty="0"/>
          </a:p>
        </p:txBody>
      </p:sp>
      <p:sp>
        <p:nvSpPr>
          <p:cNvPr id="13" name="Text 11"/>
          <p:cNvSpPr/>
          <p:nvPr/>
        </p:nvSpPr>
        <p:spPr>
          <a:xfrm>
            <a:off x="4726781" y="6532126"/>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LSTM'ler, girdileri süzmek, bellek güncellemeleri yapmak ve çıktıları üretmek için bir dizi hücreden oluşur.</a:t>
            </a:r>
            <a:endParaRPr lang="en-US" sz="1750" dirty="0"/>
          </a:p>
        </p:txBody>
      </p:sp>
      <p:pic>
        <p:nvPicPr>
          <p:cNvPr id="14" name="Image 0" descr="preencoded.png"/>
          <p:cNvPicPr>
            <a:picLocks noChangeAspect="1"/>
          </p:cNvPicPr>
          <p:nvPr/>
        </p:nvPicPr>
        <p:blipFill>
          <a:blip r:embed="rId3"/>
          <a:stretch>
            <a:fillRect/>
          </a:stretch>
        </p:blipFill>
        <p:spPr>
          <a:xfrm>
            <a:off x="0" y="0"/>
            <a:ext cx="3657600" cy="8229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392555"/>
            <a:ext cx="752677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LSTM'lerin Uygulama Alanları</a:t>
            </a:r>
            <a:endParaRPr lang="en-US" sz="4374" dirty="0"/>
          </a:p>
        </p:txBody>
      </p:sp>
      <p:pic>
        <p:nvPicPr>
          <p:cNvPr id="5" name="Image 0" descr="preencoded.png"/>
          <p:cNvPicPr>
            <a:picLocks noChangeAspect="1"/>
          </p:cNvPicPr>
          <p:nvPr/>
        </p:nvPicPr>
        <p:blipFill>
          <a:blip r:embed="rId3"/>
          <a:stretch>
            <a:fillRect/>
          </a:stretch>
        </p:blipFill>
        <p:spPr>
          <a:xfrm>
            <a:off x="2037993" y="2531269"/>
            <a:ext cx="3295888" cy="2036921"/>
          </a:xfrm>
          <a:prstGeom prst="rect">
            <a:avLst/>
          </a:prstGeom>
        </p:spPr>
      </p:pic>
      <p:sp>
        <p:nvSpPr>
          <p:cNvPr id="6" name="Text 3"/>
          <p:cNvSpPr/>
          <p:nvPr/>
        </p:nvSpPr>
        <p:spPr>
          <a:xfrm>
            <a:off x="2037993" y="4845844"/>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Doğal Dil İşleme</a:t>
            </a:r>
            <a:endParaRPr lang="en-US" sz="2187" dirty="0"/>
          </a:p>
        </p:txBody>
      </p:sp>
      <p:sp>
        <p:nvSpPr>
          <p:cNvPr id="7" name="Text 4"/>
          <p:cNvSpPr/>
          <p:nvPr/>
        </p:nvSpPr>
        <p:spPr>
          <a:xfrm>
            <a:off x="2037993" y="5415201"/>
            <a:ext cx="3295888"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LSTM'ler, metin sınıflandırma, dil tahmini ve çeviri gibi birçok doğal dil işleme görevinde kullanılır.</a:t>
            </a:r>
            <a:endParaRPr lang="en-US" sz="1750" dirty="0"/>
          </a:p>
        </p:txBody>
      </p:sp>
      <p:pic>
        <p:nvPicPr>
          <p:cNvPr id="8" name="Image 1" descr="preencoded.png"/>
          <p:cNvPicPr>
            <a:picLocks noChangeAspect="1"/>
          </p:cNvPicPr>
          <p:nvPr/>
        </p:nvPicPr>
        <p:blipFill>
          <a:blip r:embed="rId4"/>
          <a:stretch>
            <a:fillRect/>
          </a:stretch>
        </p:blipFill>
        <p:spPr>
          <a:xfrm>
            <a:off x="5667137" y="2531269"/>
            <a:ext cx="3296007" cy="2037040"/>
          </a:xfrm>
          <a:prstGeom prst="rect">
            <a:avLst/>
          </a:prstGeom>
        </p:spPr>
      </p:pic>
      <p:sp>
        <p:nvSpPr>
          <p:cNvPr id="9" name="Text 5"/>
          <p:cNvSpPr/>
          <p:nvPr/>
        </p:nvSpPr>
        <p:spPr>
          <a:xfrm>
            <a:off x="5667137" y="4845963"/>
            <a:ext cx="2713792"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Hisse Senedi Tahmini</a:t>
            </a:r>
            <a:endParaRPr lang="en-US" sz="2187" dirty="0"/>
          </a:p>
        </p:txBody>
      </p:sp>
      <p:sp>
        <p:nvSpPr>
          <p:cNvPr id="10" name="Text 6"/>
          <p:cNvSpPr/>
          <p:nvPr/>
        </p:nvSpPr>
        <p:spPr>
          <a:xfrm>
            <a:off x="5667137" y="5415320"/>
            <a:ext cx="3296007"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LSTM'ler, geçmiş hisse senedi verilerini analiz ederek gelecekteki fiyat değişikliklerini tahmin etmek için kullanılabilir.</a:t>
            </a:r>
            <a:endParaRPr lang="en-US" sz="1750" dirty="0"/>
          </a:p>
        </p:txBody>
      </p:sp>
      <p:pic>
        <p:nvPicPr>
          <p:cNvPr id="11" name="Image 2" descr="preencoded.png"/>
          <p:cNvPicPr>
            <a:picLocks noChangeAspect="1"/>
          </p:cNvPicPr>
          <p:nvPr/>
        </p:nvPicPr>
        <p:blipFill>
          <a:blip r:embed="rId5"/>
          <a:stretch>
            <a:fillRect/>
          </a:stretch>
        </p:blipFill>
        <p:spPr>
          <a:xfrm>
            <a:off x="9296400" y="2531269"/>
            <a:ext cx="3296007" cy="2037040"/>
          </a:xfrm>
          <a:prstGeom prst="rect">
            <a:avLst/>
          </a:prstGeom>
        </p:spPr>
      </p:pic>
      <p:sp>
        <p:nvSpPr>
          <p:cNvPr id="12" name="Text 7"/>
          <p:cNvSpPr/>
          <p:nvPr/>
        </p:nvSpPr>
        <p:spPr>
          <a:xfrm>
            <a:off x="9296400" y="4845963"/>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Tıbbi Teşhis</a:t>
            </a:r>
            <a:endParaRPr lang="en-US" sz="2187" dirty="0"/>
          </a:p>
        </p:txBody>
      </p:sp>
      <p:sp>
        <p:nvSpPr>
          <p:cNvPr id="13" name="Text 8"/>
          <p:cNvSpPr/>
          <p:nvPr/>
        </p:nvSpPr>
        <p:spPr>
          <a:xfrm>
            <a:off x="9296400" y="5415320"/>
            <a:ext cx="3296007" cy="1066205"/>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LSTM'ler, hastalık teşhisi ve tedavi önerileri gibi tıbbi uygulamalarda da kullanılabilir.</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2077760"/>
            <a:ext cx="5584627"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LSTM'lerin Avantajları</a:t>
            </a:r>
            <a:endParaRPr lang="en-US" sz="4374" dirty="0"/>
          </a:p>
        </p:txBody>
      </p:sp>
      <p:sp>
        <p:nvSpPr>
          <p:cNvPr id="5" name="Shape 3"/>
          <p:cNvSpPr/>
          <p:nvPr/>
        </p:nvSpPr>
        <p:spPr>
          <a:xfrm>
            <a:off x="2037993" y="3390067"/>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2209086" y="3431738"/>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2760107" y="3466386"/>
            <a:ext cx="2647950" cy="1041559"/>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Uzun Süreli Bağımlılıkları Öğrenebilme</a:t>
            </a:r>
            <a:endParaRPr lang="en-US" sz="2187" dirty="0"/>
          </a:p>
        </p:txBody>
      </p:sp>
      <p:sp>
        <p:nvSpPr>
          <p:cNvPr id="8" name="Text 6"/>
          <p:cNvSpPr/>
          <p:nvPr/>
        </p:nvSpPr>
        <p:spPr>
          <a:xfrm>
            <a:off x="2760107" y="4730115"/>
            <a:ext cx="264795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LSTM'ler, uzun vadeli bağımlılıkları çözebilme yeteneğiyle diğer sinir ağlarından ayrılır.</a:t>
            </a:r>
            <a:endParaRPr lang="en-US" sz="1750" dirty="0"/>
          </a:p>
        </p:txBody>
      </p:sp>
      <p:sp>
        <p:nvSpPr>
          <p:cNvPr id="9" name="Shape 7"/>
          <p:cNvSpPr/>
          <p:nvPr/>
        </p:nvSpPr>
        <p:spPr>
          <a:xfrm>
            <a:off x="5630228" y="3390067"/>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0" name="Text 8"/>
          <p:cNvSpPr/>
          <p:nvPr/>
        </p:nvSpPr>
        <p:spPr>
          <a:xfrm>
            <a:off x="5782270" y="3431738"/>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6352342" y="3466386"/>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Esneklik</a:t>
            </a:r>
            <a:endParaRPr lang="en-US" sz="2187" dirty="0"/>
          </a:p>
        </p:txBody>
      </p:sp>
      <p:sp>
        <p:nvSpPr>
          <p:cNvPr id="12" name="Text 10"/>
          <p:cNvSpPr/>
          <p:nvPr/>
        </p:nvSpPr>
        <p:spPr>
          <a:xfrm>
            <a:off x="6352342" y="4035743"/>
            <a:ext cx="2647950"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LSTM'ler, farklı veri türleri ve problemler için kolayca uyarlanabilir.</a:t>
            </a:r>
            <a:endParaRPr lang="en-US" sz="1750" dirty="0"/>
          </a:p>
        </p:txBody>
      </p:sp>
      <p:sp>
        <p:nvSpPr>
          <p:cNvPr id="13" name="Shape 11"/>
          <p:cNvSpPr/>
          <p:nvPr/>
        </p:nvSpPr>
        <p:spPr>
          <a:xfrm>
            <a:off x="9222462" y="3390067"/>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4" name="Text 12"/>
          <p:cNvSpPr/>
          <p:nvPr/>
        </p:nvSpPr>
        <p:spPr>
          <a:xfrm>
            <a:off x="9370695" y="3431738"/>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9944576" y="3466386"/>
            <a:ext cx="2647950"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Bol Miktarda Veriyi İşleyebilme</a:t>
            </a:r>
            <a:endParaRPr lang="en-US" sz="2187" dirty="0"/>
          </a:p>
        </p:txBody>
      </p:sp>
      <p:sp>
        <p:nvSpPr>
          <p:cNvPr id="16" name="Text 14"/>
          <p:cNvSpPr/>
          <p:nvPr/>
        </p:nvSpPr>
        <p:spPr>
          <a:xfrm>
            <a:off x="9944576" y="4382929"/>
            <a:ext cx="264795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LSTM'ler, büyük ve karmaşık verisetleriyle başa çıkmak için tasarlanmıştır.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833199" y="2720697"/>
            <a:ext cx="74776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Evrişimli Sinir Ağları (CNN'ler) Nedir?</a:t>
            </a:r>
            <a:endParaRPr lang="en-US" sz="4374" dirty="0"/>
          </a:p>
        </p:txBody>
      </p:sp>
      <p:sp>
        <p:nvSpPr>
          <p:cNvPr id="5" name="Text 3"/>
          <p:cNvSpPr/>
          <p:nvPr/>
        </p:nvSpPr>
        <p:spPr>
          <a:xfrm>
            <a:off x="833199" y="4442698"/>
            <a:ext cx="7477601"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Evrişimli Sinir Ağları (CNN'ler), görsel verilerin analizi için özel olarak tasarlanmış bir derin öğrenme modelidir. Karmaşık özellikleri tespit etme yetenekleriyle öne çıkar.</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txBody>
          <a:bodyPr/>
          <a:lstStyle/>
          <a:p>
            <a:endParaRPr lang="tr-TR"/>
          </a:p>
        </p:txBody>
      </p:sp>
      <p:sp>
        <p:nvSpPr>
          <p:cNvPr id="6" name="Text 3"/>
          <p:cNvSpPr/>
          <p:nvPr/>
        </p:nvSpPr>
        <p:spPr>
          <a:xfrm>
            <a:off x="2037993" y="712589"/>
            <a:ext cx="513933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LSTM'lerin Geleceği</a:t>
            </a:r>
            <a:endParaRPr lang="en-US" sz="4374" dirty="0"/>
          </a:p>
        </p:txBody>
      </p:sp>
      <p:sp>
        <p:nvSpPr>
          <p:cNvPr id="7" name="Shape 4"/>
          <p:cNvSpPr/>
          <p:nvPr/>
        </p:nvSpPr>
        <p:spPr>
          <a:xfrm>
            <a:off x="2349103" y="1740218"/>
            <a:ext cx="44410" cy="5776793"/>
          </a:xfrm>
          <a:prstGeom prst="rect">
            <a:avLst/>
          </a:prstGeom>
          <a:solidFill>
            <a:srgbClr val="140099"/>
          </a:solidFill>
          <a:ln/>
        </p:spPr>
        <p:txBody>
          <a:bodyPr/>
          <a:lstStyle/>
          <a:p>
            <a:endParaRPr lang="tr-TR"/>
          </a:p>
        </p:txBody>
      </p:sp>
      <p:sp>
        <p:nvSpPr>
          <p:cNvPr id="8" name="Shape 5"/>
          <p:cNvSpPr/>
          <p:nvPr/>
        </p:nvSpPr>
        <p:spPr>
          <a:xfrm>
            <a:off x="2621220" y="2141518"/>
            <a:ext cx="777597" cy="44410"/>
          </a:xfrm>
          <a:prstGeom prst="rect">
            <a:avLst/>
          </a:prstGeom>
          <a:solidFill>
            <a:srgbClr val="140099"/>
          </a:solidFill>
          <a:ln/>
        </p:spPr>
        <p:txBody>
          <a:bodyPr/>
          <a:lstStyle/>
          <a:p>
            <a:endParaRPr lang="tr-TR"/>
          </a:p>
        </p:txBody>
      </p:sp>
      <p:sp>
        <p:nvSpPr>
          <p:cNvPr id="9" name="Shape 6"/>
          <p:cNvSpPr/>
          <p:nvPr/>
        </p:nvSpPr>
        <p:spPr>
          <a:xfrm>
            <a:off x="2121277" y="1913811"/>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0" name="Text 7"/>
          <p:cNvSpPr/>
          <p:nvPr/>
        </p:nvSpPr>
        <p:spPr>
          <a:xfrm>
            <a:off x="2292370" y="1955483"/>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11" name="Text 8"/>
          <p:cNvSpPr/>
          <p:nvPr/>
        </p:nvSpPr>
        <p:spPr>
          <a:xfrm>
            <a:off x="3593306" y="1962388"/>
            <a:ext cx="5359598"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Derin Öğrenme Alanında Yeni Uygulamalar</a:t>
            </a:r>
            <a:endParaRPr lang="en-US" sz="2187" dirty="0"/>
          </a:p>
        </p:txBody>
      </p:sp>
      <p:sp>
        <p:nvSpPr>
          <p:cNvPr id="12" name="Text 9"/>
          <p:cNvSpPr/>
          <p:nvPr/>
        </p:nvSpPr>
        <p:spPr>
          <a:xfrm>
            <a:off x="3593306" y="2531745"/>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Derin öğrenmenin yaygınlaşmasıyla birlikte, LSTM'lerin daha da fazla uygulaması ve gelişimi beklenmektedir.</a:t>
            </a:r>
            <a:endParaRPr lang="en-US" sz="1750" dirty="0"/>
          </a:p>
        </p:txBody>
      </p:sp>
      <p:sp>
        <p:nvSpPr>
          <p:cNvPr id="13" name="Shape 10"/>
          <p:cNvSpPr/>
          <p:nvPr/>
        </p:nvSpPr>
        <p:spPr>
          <a:xfrm>
            <a:off x="2621220" y="4141172"/>
            <a:ext cx="777597" cy="44410"/>
          </a:xfrm>
          <a:prstGeom prst="rect">
            <a:avLst/>
          </a:prstGeom>
          <a:solidFill>
            <a:srgbClr val="140099"/>
          </a:solidFill>
          <a:ln/>
        </p:spPr>
        <p:txBody>
          <a:bodyPr/>
          <a:lstStyle/>
          <a:p>
            <a:endParaRPr lang="tr-TR"/>
          </a:p>
        </p:txBody>
      </p:sp>
      <p:sp>
        <p:nvSpPr>
          <p:cNvPr id="14" name="Shape 11"/>
          <p:cNvSpPr/>
          <p:nvPr/>
        </p:nvSpPr>
        <p:spPr>
          <a:xfrm>
            <a:off x="2121277" y="3913465"/>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5" name="Text 12"/>
          <p:cNvSpPr/>
          <p:nvPr/>
        </p:nvSpPr>
        <p:spPr>
          <a:xfrm>
            <a:off x="2273320" y="3955137"/>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6" name="Text 13"/>
          <p:cNvSpPr/>
          <p:nvPr/>
        </p:nvSpPr>
        <p:spPr>
          <a:xfrm>
            <a:off x="3593306" y="3962043"/>
            <a:ext cx="2719983"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Gelişmiş Bellek Ağları</a:t>
            </a:r>
            <a:endParaRPr lang="en-US" sz="2187" dirty="0"/>
          </a:p>
        </p:txBody>
      </p:sp>
      <p:sp>
        <p:nvSpPr>
          <p:cNvPr id="17" name="Text 14"/>
          <p:cNvSpPr/>
          <p:nvPr/>
        </p:nvSpPr>
        <p:spPr>
          <a:xfrm>
            <a:off x="3593306" y="4531400"/>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LSTM'lerin daha karmaşık yapılar ve daha iyi performans sunan modellerle evrim geçirmesi beklenmektedir.</a:t>
            </a:r>
            <a:endParaRPr lang="en-US" sz="1750" dirty="0"/>
          </a:p>
        </p:txBody>
      </p:sp>
      <p:sp>
        <p:nvSpPr>
          <p:cNvPr id="18" name="Shape 15"/>
          <p:cNvSpPr/>
          <p:nvPr/>
        </p:nvSpPr>
        <p:spPr>
          <a:xfrm>
            <a:off x="2621220" y="6140827"/>
            <a:ext cx="777597" cy="44410"/>
          </a:xfrm>
          <a:prstGeom prst="rect">
            <a:avLst/>
          </a:prstGeom>
          <a:solidFill>
            <a:srgbClr val="140099"/>
          </a:solidFill>
          <a:ln/>
        </p:spPr>
        <p:txBody>
          <a:bodyPr/>
          <a:lstStyle/>
          <a:p>
            <a:endParaRPr lang="tr-TR"/>
          </a:p>
        </p:txBody>
      </p:sp>
      <p:sp>
        <p:nvSpPr>
          <p:cNvPr id="19" name="Shape 16"/>
          <p:cNvSpPr/>
          <p:nvPr/>
        </p:nvSpPr>
        <p:spPr>
          <a:xfrm>
            <a:off x="2121277" y="5913120"/>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20" name="Text 17"/>
          <p:cNvSpPr/>
          <p:nvPr/>
        </p:nvSpPr>
        <p:spPr>
          <a:xfrm>
            <a:off x="2269510" y="5954792"/>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21" name="Text 18"/>
          <p:cNvSpPr/>
          <p:nvPr/>
        </p:nvSpPr>
        <p:spPr>
          <a:xfrm>
            <a:off x="3593306" y="5961698"/>
            <a:ext cx="6515457"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Teknolojik İlerlemelerle Artan Veri İşleme Kapasitesi</a:t>
            </a:r>
            <a:endParaRPr lang="en-US" sz="2187" dirty="0"/>
          </a:p>
        </p:txBody>
      </p:sp>
      <p:sp>
        <p:nvSpPr>
          <p:cNvPr id="22" name="Text 19"/>
          <p:cNvSpPr/>
          <p:nvPr/>
        </p:nvSpPr>
        <p:spPr>
          <a:xfrm>
            <a:off x="3593306" y="6531054"/>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Artan işlem gücü ve veri büyüklüğüyle birlikte, LSTM'ler daha hızlı ve daha verimli hale gelecektir.</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4456628"/>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Özet</a:t>
            </a:r>
            <a:endParaRPr lang="en-US" sz="4374" dirty="0"/>
          </a:p>
        </p:txBody>
      </p:sp>
      <p:sp>
        <p:nvSpPr>
          <p:cNvPr id="5" name="Text 3"/>
          <p:cNvSpPr/>
          <p:nvPr/>
        </p:nvSpPr>
        <p:spPr>
          <a:xfrm>
            <a:off x="2037993" y="5484257"/>
            <a:ext cx="10554414"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LSTM'ler, uzun süreli bağımlılıkları tanımlayabilme yeteneği ve esneklikleriyle diğer sinir ağlarından ayrılırlar. Doğal dil işleme, hisse senedi tahmini ve tıbbi teşhis gibi birçok uygulama alanında başarıyla kullanılırlar. Gelecekte, LSTM'lerin gelişimi ve kullanım alanlarının daha da genişlemesi beklenmektedir.</a:t>
            </a: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833199" y="1423749"/>
            <a:ext cx="7477601" cy="3332798"/>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Uzun Kısa Vadeli Bellek Ağları (LSTM'ler)matematiksel modelinin örneği</a:t>
            </a:r>
            <a:endParaRPr lang="en-US" sz="5249" dirty="0"/>
          </a:p>
        </p:txBody>
      </p:sp>
      <p:sp>
        <p:nvSpPr>
          <p:cNvPr id="5" name="Text 3"/>
          <p:cNvSpPr/>
          <p:nvPr/>
        </p:nvSpPr>
        <p:spPr>
          <a:xfrm>
            <a:off x="833199" y="5089803"/>
            <a:ext cx="7477601"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Bu sunumda, uzun kısa vadeli bellek ağları (LSTM'ler)nin matematiksel modelini örnekleyeceğiz. LSTM'nin yapısı, çalışma mantığı ve veri ön işleme konularına değineceğiz.</a:t>
            </a:r>
            <a:endParaRPr lang="en-US" sz="1750"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4490799" y="750570"/>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LSTM Nedir?</a:t>
            </a:r>
            <a:endParaRPr lang="en-US" sz="4374" dirty="0"/>
          </a:p>
        </p:txBody>
      </p:sp>
      <p:sp>
        <p:nvSpPr>
          <p:cNvPr id="5" name="Shape 3"/>
          <p:cNvSpPr/>
          <p:nvPr/>
        </p:nvSpPr>
        <p:spPr>
          <a:xfrm>
            <a:off x="4490799" y="1778198"/>
            <a:ext cx="9306401"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4726781" y="2014180"/>
            <a:ext cx="322147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Yüksek Hafıza Kapasitesi</a:t>
            </a:r>
            <a:endParaRPr lang="en-US" sz="2187" dirty="0"/>
          </a:p>
        </p:txBody>
      </p:sp>
      <p:sp>
        <p:nvSpPr>
          <p:cNvPr id="7" name="Text 5"/>
          <p:cNvSpPr/>
          <p:nvPr/>
        </p:nvSpPr>
        <p:spPr>
          <a:xfrm>
            <a:off x="4726781" y="2583537"/>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LSTM'ler sinir ağlarında kullanılan özel bir hücre tipidir ve uzun süreli bağlantıları hatırlayabilir.</a:t>
            </a:r>
            <a:endParaRPr lang="en-US" sz="1750" dirty="0"/>
          </a:p>
        </p:txBody>
      </p:sp>
      <p:sp>
        <p:nvSpPr>
          <p:cNvPr id="8" name="Shape 6"/>
          <p:cNvSpPr/>
          <p:nvPr/>
        </p:nvSpPr>
        <p:spPr>
          <a:xfrm>
            <a:off x="4490799" y="3752493"/>
            <a:ext cx="9306401"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4726781" y="3988475"/>
            <a:ext cx="3085028"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Dinamik Hücre Davranışı</a:t>
            </a:r>
            <a:endParaRPr lang="en-US" sz="2187" dirty="0"/>
          </a:p>
        </p:txBody>
      </p:sp>
      <p:sp>
        <p:nvSpPr>
          <p:cNvPr id="10" name="Text 8"/>
          <p:cNvSpPr/>
          <p:nvPr/>
        </p:nvSpPr>
        <p:spPr>
          <a:xfrm>
            <a:off x="4726781" y="4557832"/>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LSTM'ler, karmaşık veri işleme problemlerinde bile esneklik sağlayan dinamik bir hücre davranışı sergiler.</a:t>
            </a:r>
            <a:endParaRPr lang="en-US" sz="1750" dirty="0"/>
          </a:p>
        </p:txBody>
      </p:sp>
      <p:sp>
        <p:nvSpPr>
          <p:cNvPr id="11" name="Shape 9"/>
          <p:cNvSpPr/>
          <p:nvPr/>
        </p:nvSpPr>
        <p:spPr>
          <a:xfrm>
            <a:off x="4490799" y="5726787"/>
            <a:ext cx="9306401"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12" name="Text 10"/>
          <p:cNvSpPr/>
          <p:nvPr/>
        </p:nvSpPr>
        <p:spPr>
          <a:xfrm>
            <a:off x="4726781" y="5962769"/>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Hata İlerleme</a:t>
            </a:r>
            <a:endParaRPr lang="en-US" sz="2187" dirty="0"/>
          </a:p>
        </p:txBody>
      </p:sp>
      <p:sp>
        <p:nvSpPr>
          <p:cNvPr id="13" name="Text 11"/>
          <p:cNvSpPr/>
          <p:nvPr/>
        </p:nvSpPr>
        <p:spPr>
          <a:xfrm>
            <a:off x="4726781" y="6532126"/>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LSTM'ler hata geri yayılım yöntemini kullanır ve öğrenme yeteneklerini geliştirmek için gerçek zamanlı geri bildirim sağlar.</a:t>
            </a:r>
            <a:endParaRPr lang="en-US" sz="1750" dirty="0"/>
          </a:p>
        </p:txBody>
      </p:sp>
      <p:pic>
        <p:nvPicPr>
          <p:cNvPr id="14" name="Image 0" descr="preencoded.png"/>
          <p:cNvPicPr>
            <a:picLocks noChangeAspect="1"/>
          </p:cNvPicPr>
          <p:nvPr/>
        </p:nvPicPr>
        <p:blipFill>
          <a:blip r:embed="rId3"/>
          <a:stretch>
            <a:fillRect/>
          </a:stretch>
        </p:blipFill>
        <p:spPr>
          <a:xfrm>
            <a:off x="0" y="0"/>
            <a:ext cx="3657600" cy="8229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009531"/>
            <a:ext cx="8156377"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LSTM Yapısı ve Çalışma Mantığı</a:t>
            </a:r>
            <a:endParaRPr lang="en-US" sz="4374" dirty="0"/>
          </a:p>
        </p:txBody>
      </p:sp>
      <p:pic>
        <p:nvPicPr>
          <p:cNvPr id="5" name="Image 0" descr="preencoded.png"/>
          <p:cNvPicPr>
            <a:picLocks noChangeAspect="1"/>
          </p:cNvPicPr>
          <p:nvPr/>
        </p:nvPicPr>
        <p:blipFill>
          <a:blip r:embed="rId3"/>
          <a:stretch>
            <a:fillRect/>
          </a:stretch>
        </p:blipFill>
        <p:spPr>
          <a:xfrm>
            <a:off x="2037993" y="2148245"/>
            <a:ext cx="5110520" cy="3158490"/>
          </a:xfrm>
          <a:prstGeom prst="rect">
            <a:avLst/>
          </a:prstGeom>
        </p:spPr>
      </p:pic>
      <p:sp>
        <p:nvSpPr>
          <p:cNvPr id="6" name="Text 3"/>
          <p:cNvSpPr/>
          <p:nvPr/>
        </p:nvSpPr>
        <p:spPr>
          <a:xfrm>
            <a:off x="2037993" y="5584388"/>
            <a:ext cx="239518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Recurrent Hücreler</a:t>
            </a:r>
            <a:endParaRPr lang="en-US" sz="2187" dirty="0"/>
          </a:p>
        </p:txBody>
      </p:sp>
      <p:sp>
        <p:nvSpPr>
          <p:cNvPr id="7" name="Text 4"/>
          <p:cNvSpPr/>
          <p:nvPr/>
        </p:nvSpPr>
        <p:spPr>
          <a:xfrm>
            <a:off x="2037993" y="6153745"/>
            <a:ext cx="5110520"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LSTM'ler, tekrarlayan hücrelerle donatılmış bir tür YSA'dır.</a:t>
            </a:r>
            <a:endParaRPr lang="en-US" sz="1750" dirty="0"/>
          </a:p>
        </p:txBody>
      </p:sp>
      <p:pic>
        <p:nvPicPr>
          <p:cNvPr id="8" name="Image 1" descr="preencoded.png"/>
          <p:cNvPicPr>
            <a:picLocks noChangeAspect="1"/>
          </p:cNvPicPr>
          <p:nvPr/>
        </p:nvPicPr>
        <p:blipFill>
          <a:blip r:embed="rId4"/>
          <a:stretch>
            <a:fillRect/>
          </a:stretch>
        </p:blipFill>
        <p:spPr>
          <a:xfrm>
            <a:off x="7481768" y="2148245"/>
            <a:ext cx="5110639" cy="3158609"/>
          </a:xfrm>
          <a:prstGeom prst="rect">
            <a:avLst/>
          </a:prstGeom>
        </p:spPr>
      </p:pic>
      <p:sp>
        <p:nvSpPr>
          <p:cNvPr id="9" name="Text 5"/>
          <p:cNvSpPr/>
          <p:nvPr/>
        </p:nvSpPr>
        <p:spPr>
          <a:xfrm>
            <a:off x="7481768" y="5584507"/>
            <a:ext cx="249424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Kapı Mekanizmaları</a:t>
            </a:r>
            <a:endParaRPr lang="en-US" sz="2187" dirty="0"/>
          </a:p>
        </p:txBody>
      </p:sp>
      <p:sp>
        <p:nvSpPr>
          <p:cNvPr id="10" name="Text 6"/>
          <p:cNvSpPr/>
          <p:nvPr/>
        </p:nvSpPr>
        <p:spPr>
          <a:xfrm>
            <a:off x="7481768" y="6153864"/>
            <a:ext cx="5110639" cy="1066205"/>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LSTM'ler kapı mekanizmalarıyla donatılmıştır ve bilgi akışını kontrol etmek için eşikleme ve unutma mekanizmalarını kullanır.</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777008"/>
            <a:ext cx="9659541"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LSTM Matematiksel Modelinin Örneği</a:t>
            </a:r>
            <a:endParaRPr lang="en-US" sz="4374" dirty="0"/>
          </a:p>
        </p:txBody>
      </p:sp>
      <p:sp>
        <p:nvSpPr>
          <p:cNvPr id="5" name="Shape 3"/>
          <p:cNvSpPr/>
          <p:nvPr/>
        </p:nvSpPr>
        <p:spPr>
          <a:xfrm>
            <a:off x="2037993" y="2915722"/>
            <a:ext cx="10554414" cy="2576036"/>
          </a:xfrm>
          <a:prstGeom prst="roundRect">
            <a:avLst>
              <a:gd name="adj" fmla="val 3882"/>
            </a:avLst>
          </a:prstGeom>
          <a:noFill/>
          <a:ln w="13811">
            <a:solidFill>
              <a:srgbClr val="FFFFFF">
                <a:alpha val="24000"/>
              </a:srgbClr>
            </a:solidFill>
            <a:prstDash val="solid"/>
          </a:ln>
        </p:spPr>
        <p:txBody>
          <a:bodyPr/>
          <a:lstStyle/>
          <a:p>
            <a:endParaRPr lang="tr-TR"/>
          </a:p>
        </p:txBody>
      </p:sp>
      <p:sp>
        <p:nvSpPr>
          <p:cNvPr id="6" name="Shape 4"/>
          <p:cNvSpPr/>
          <p:nvPr/>
        </p:nvSpPr>
        <p:spPr>
          <a:xfrm>
            <a:off x="2051804" y="2929533"/>
            <a:ext cx="10526792" cy="637103"/>
          </a:xfrm>
          <a:prstGeom prst="rect">
            <a:avLst/>
          </a:prstGeom>
          <a:solidFill>
            <a:srgbClr val="FFFFFF">
              <a:alpha val="4000"/>
            </a:srgbClr>
          </a:solidFill>
          <a:ln/>
        </p:spPr>
        <p:txBody>
          <a:bodyPr/>
          <a:lstStyle/>
          <a:p>
            <a:endParaRPr lang="tr-TR"/>
          </a:p>
        </p:txBody>
      </p:sp>
      <p:sp>
        <p:nvSpPr>
          <p:cNvPr id="7" name="Text 5"/>
          <p:cNvSpPr/>
          <p:nvPr/>
        </p:nvSpPr>
        <p:spPr>
          <a:xfrm>
            <a:off x="2273975" y="3070384"/>
            <a:ext cx="4815245"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LSTM Girişi (x)</a:t>
            </a:r>
            <a:endParaRPr lang="en-US" sz="1750" dirty="0"/>
          </a:p>
        </p:txBody>
      </p:sp>
      <p:sp>
        <p:nvSpPr>
          <p:cNvPr id="8" name="Text 6"/>
          <p:cNvSpPr/>
          <p:nvPr/>
        </p:nvSpPr>
        <p:spPr>
          <a:xfrm>
            <a:off x="7541181" y="3070384"/>
            <a:ext cx="4815245"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Geri Bildirim (ht-1)</a:t>
            </a:r>
            <a:endParaRPr lang="en-US" sz="1750" dirty="0"/>
          </a:p>
        </p:txBody>
      </p:sp>
      <p:sp>
        <p:nvSpPr>
          <p:cNvPr id="9" name="Shape 7"/>
          <p:cNvSpPr/>
          <p:nvPr/>
        </p:nvSpPr>
        <p:spPr>
          <a:xfrm>
            <a:off x="2051804" y="3566636"/>
            <a:ext cx="10526792" cy="637103"/>
          </a:xfrm>
          <a:prstGeom prst="rect">
            <a:avLst/>
          </a:prstGeom>
          <a:solidFill>
            <a:srgbClr val="000000">
              <a:alpha val="4000"/>
            </a:srgbClr>
          </a:solidFill>
          <a:ln/>
        </p:spPr>
        <p:txBody>
          <a:bodyPr/>
          <a:lstStyle/>
          <a:p>
            <a:endParaRPr lang="tr-TR"/>
          </a:p>
        </p:txBody>
      </p:sp>
      <p:sp>
        <p:nvSpPr>
          <p:cNvPr id="10" name="Text 8"/>
          <p:cNvSpPr/>
          <p:nvPr/>
        </p:nvSpPr>
        <p:spPr>
          <a:xfrm>
            <a:off x="2273975" y="3707487"/>
            <a:ext cx="4815245"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Giriş Kapısı (it)</a:t>
            </a:r>
            <a:endParaRPr lang="en-US" sz="1750" dirty="0"/>
          </a:p>
        </p:txBody>
      </p:sp>
      <p:sp>
        <p:nvSpPr>
          <p:cNvPr id="11" name="Text 9"/>
          <p:cNvSpPr/>
          <p:nvPr/>
        </p:nvSpPr>
        <p:spPr>
          <a:xfrm>
            <a:off x="7541181" y="3707487"/>
            <a:ext cx="4815245"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Unutma Kapısı (ft)</a:t>
            </a:r>
            <a:endParaRPr lang="en-US" sz="1750" dirty="0"/>
          </a:p>
        </p:txBody>
      </p:sp>
      <p:sp>
        <p:nvSpPr>
          <p:cNvPr id="12" name="Shape 10"/>
          <p:cNvSpPr/>
          <p:nvPr/>
        </p:nvSpPr>
        <p:spPr>
          <a:xfrm>
            <a:off x="2051804" y="4203740"/>
            <a:ext cx="10526792" cy="637103"/>
          </a:xfrm>
          <a:prstGeom prst="rect">
            <a:avLst/>
          </a:prstGeom>
          <a:solidFill>
            <a:srgbClr val="FFFFFF">
              <a:alpha val="4000"/>
            </a:srgbClr>
          </a:solidFill>
          <a:ln/>
        </p:spPr>
        <p:txBody>
          <a:bodyPr/>
          <a:lstStyle/>
          <a:p>
            <a:endParaRPr lang="tr-TR"/>
          </a:p>
        </p:txBody>
      </p:sp>
      <p:sp>
        <p:nvSpPr>
          <p:cNvPr id="13" name="Text 11"/>
          <p:cNvSpPr/>
          <p:nvPr/>
        </p:nvSpPr>
        <p:spPr>
          <a:xfrm>
            <a:off x="2273975" y="4344591"/>
            <a:ext cx="4815245"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Hücre Durumu (ct)</a:t>
            </a:r>
            <a:endParaRPr lang="en-US" sz="1750" dirty="0"/>
          </a:p>
        </p:txBody>
      </p:sp>
      <p:sp>
        <p:nvSpPr>
          <p:cNvPr id="14" name="Text 12"/>
          <p:cNvSpPr/>
          <p:nvPr/>
        </p:nvSpPr>
        <p:spPr>
          <a:xfrm>
            <a:off x="7541181" y="4344591"/>
            <a:ext cx="4815245"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Çıkış Kapısı (ot)</a:t>
            </a:r>
            <a:endParaRPr lang="en-US" sz="1750" dirty="0"/>
          </a:p>
        </p:txBody>
      </p:sp>
      <p:sp>
        <p:nvSpPr>
          <p:cNvPr id="15" name="Shape 13"/>
          <p:cNvSpPr/>
          <p:nvPr/>
        </p:nvSpPr>
        <p:spPr>
          <a:xfrm>
            <a:off x="2051804" y="4840843"/>
            <a:ext cx="10526792" cy="637103"/>
          </a:xfrm>
          <a:prstGeom prst="rect">
            <a:avLst/>
          </a:prstGeom>
          <a:solidFill>
            <a:srgbClr val="000000">
              <a:alpha val="4000"/>
            </a:srgbClr>
          </a:solidFill>
          <a:ln/>
        </p:spPr>
        <p:txBody>
          <a:bodyPr/>
          <a:lstStyle/>
          <a:p>
            <a:endParaRPr lang="tr-TR"/>
          </a:p>
        </p:txBody>
      </p:sp>
      <p:sp>
        <p:nvSpPr>
          <p:cNvPr id="16" name="Text 14"/>
          <p:cNvSpPr/>
          <p:nvPr/>
        </p:nvSpPr>
        <p:spPr>
          <a:xfrm>
            <a:off x="2273975" y="4981694"/>
            <a:ext cx="4815245"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Hücre Çıkışı (ht)</a:t>
            </a:r>
            <a:endParaRPr lang="en-US" sz="1750" dirty="0"/>
          </a:p>
        </p:txBody>
      </p:sp>
      <p:sp>
        <p:nvSpPr>
          <p:cNvPr id="17" name="Text 15"/>
          <p:cNvSpPr/>
          <p:nvPr/>
        </p:nvSpPr>
        <p:spPr>
          <a:xfrm>
            <a:off x="7541181" y="4981694"/>
            <a:ext cx="4815245" cy="355402"/>
          </a:xfrm>
          <a:prstGeom prst="rect">
            <a:avLst/>
          </a:prstGeom>
          <a:noFill/>
          <a:ln/>
        </p:spPr>
        <p:txBody>
          <a:bodyPr wrap="none" rtlCol="0" anchor="t"/>
          <a:lstStyle/>
          <a:p>
            <a:pPr marL="0" indent="0">
              <a:lnSpc>
                <a:spcPts val="2799"/>
              </a:lnSpc>
              <a:buNone/>
            </a:pPr>
            <a:endParaRPr lang="en-US" sz="1750" dirty="0"/>
          </a:p>
        </p:txBody>
      </p:sp>
      <p:sp>
        <p:nvSpPr>
          <p:cNvPr id="18" name="Text 16"/>
          <p:cNvSpPr/>
          <p:nvPr/>
        </p:nvSpPr>
        <p:spPr>
          <a:xfrm>
            <a:off x="2037993" y="5741670"/>
            <a:ext cx="10554414"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LSTM, matematiksel olarak giriş, geri bildirim, kapı mekanizmaları ve hücre durumu denklemlerini kullanarak çalışır.</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833199" y="1439108"/>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Veri Ön İşleme</a:t>
            </a:r>
            <a:endParaRPr lang="en-US" sz="4374" dirty="0"/>
          </a:p>
        </p:txBody>
      </p:sp>
      <p:sp>
        <p:nvSpPr>
          <p:cNvPr id="5" name="Shape 3"/>
          <p:cNvSpPr/>
          <p:nvPr/>
        </p:nvSpPr>
        <p:spPr>
          <a:xfrm>
            <a:off x="833199" y="2640330"/>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1004292" y="2682002"/>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1555313" y="2716649"/>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Veri Temizleme</a:t>
            </a:r>
            <a:endParaRPr lang="en-US" sz="2187" dirty="0"/>
          </a:p>
        </p:txBody>
      </p:sp>
      <p:sp>
        <p:nvSpPr>
          <p:cNvPr id="8" name="Text 6"/>
          <p:cNvSpPr/>
          <p:nvPr/>
        </p:nvSpPr>
        <p:spPr>
          <a:xfrm>
            <a:off x="1555313" y="3286006"/>
            <a:ext cx="8584287"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Veri setinden gürültüyü ve gereksiz bilgileri temizlemek için önişlemeyi uygularız.</a:t>
            </a:r>
            <a:endParaRPr lang="en-US" sz="1750" dirty="0"/>
          </a:p>
        </p:txBody>
      </p:sp>
      <p:sp>
        <p:nvSpPr>
          <p:cNvPr id="9" name="Shape 7"/>
          <p:cNvSpPr/>
          <p:nvPr/>
        </p:nvSpPr>
        <p:spPr>
          <a:xfrm>
            <a:off x="833199" y="4037171"/>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0" name="Text 8"/>
          <p:cNvSpPr/>
          <p:nvPr/>
        </p:nvSpPr>
        <p:spPr>
          <a:xfrm>
            <a:off x="985242" y="4078843"/>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1555313" y="4113490"/>
            <a:ext cx="255377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Özellik Mühendisliği</a:t>
            </a:r>
            <a:endParaRPr lang="en-US" sz="2187" dirty="0"/>
          </a:p>
        </p:txBody>
      </p:sp>
      <p:sp>
        <p:nvSpPr>
          <p:cNvPr id="12" name="Text 10"/>
          <p:cNvSpPr/>
          <p:nvPr/>
        </p:nvSpPr>
        <p:spPr>
          <a:xfrm>
            <a:off x="1555313" y="4682847"/>
            <a:ext cx="8584287"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Veri setindeki öznitelikleri seçer, dönüştürür veya oluştururuz.</a:t>
            </a:r>
            <a:endParaRPr lang="en-US" sz="1750" dirty="0"/>
          </a:p>
        </p:txBody>
      </p:sp>
      <p:sp>
        <p:nvSpPr>
          <p:cNvPr id="13" name="Shape 11"/>
          <p:cNvSpPr/>
          <p:nvPr/>
        </p:nvSpPr>
        <p:spPr>
          <a:xfrm>
            <a:off x="833199" y="5434013"/>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4" name="Text 12"/>
          <p:cNvSpPr/>
          <p:nvPr/>
        </p:nvSpPr>
        <p:spPr>
          <a:xfrm>
            <a:off x="981432" y="5475684"/>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1555313" y="5510332"/>
            <a:ext cx="241042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Veri Ölçeklendirme</a:t>
            </a:r>
            <a:endParaRPr lang="en-US" sz="2187" dirty="0"/>
          </a:p>
        </p:txBody>
      </p:sp>
      <p:sp>
        <p:nvSpPr>
          <p:cNvPr id="16" name="Text 14"/>
          <p:cNvSpPr/>
          <p:nvPr/>
        </p:nvSpPr>
        <p:spPr>
          <a:xfrm>
            <a:off x="1555313" y="6079688"/>
            <a:ext cx="8584287"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Veri değerlerini aynı ölçeğe getiririz, böylece LSTM modeli daha iyi performans gösterebilir.</a:t>
            </a:r>
            <a:endParaRPr lang="en-US" sz="1750" dirty="0"/>
          </a:p>
        </p:txBody>
      </p:sp>
      <p:pic>
        <p:nvPicPr>
          <p:cNvPr id="17" name="Image 0" descr="preencoded.png"/>
          <p:cNvPicPr>
            <a:picLocks noChangeAspect="1"/>
          </p:cNvPicPr>
          <p:nvPr/>
        </p:nvPicPr>
        <p:blipFill>
          <a:blip r:embed="rId3"/>
          <a:stretch>
            <a:fillRect/>
          </a:stretch>
        </p:blipFill>
        <p:spPr>
          <a:xfrm>
            <a:off x="10972800" y="0"/>
            <a:ext cx="3657600" cy="8229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3758208"/>
            <a:ext cx="7925038"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Eğitim ve Test Verisi Ayrıştırma</a:t>
            </a:r>
            <a:endParaRPr lang="en-US" sz="4374" dirty="0"/>
          </a:p>
        </p:txBody>
      </p:sp>
      <p:sp>
        <p:nvSpPr>
          <p:cNvPr id="5" name="Shape 3"/>
          <p:cNvSpPr/>
          <p:nvPr/>
        </p:nvSpPr>
        <p:spPr>
          <a:xfrm>
            <a:off x="2037993" y="4785836"/>
            <a:ext cx="3370064" cy="2462927"/>
          </a:xfrm>
          <a:prstGeom prst="roundRect">
            <a:avLst>
              <a:gd name="adj" fmla="val 4060"/>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2273975" y="5021818"/>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Eğitim Verisi</a:t>
            </a:r>
            <a:endParaRPr lang="en-US" sz="2187" dirty="0"/>
          </a:p>
        </p:txBody>
      </p:sp>
      <p:sp>
        <p:nvSpPr>
          <p:cNvPr id="7" name="Text 5"/>
          <p:cNvSpPr/>
          <p:nvPr/>
        </p:nvSpPr>
        <p:spPr>
          <a:xfrm>
            <a:off x="2273975" y="5591175"/>
            <a:ext cx="2898100"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Veri setini eğitim için kullanırız ve LSTM modelini öğrenir.</a:t>
            </a:r>
            <a:endParaRPr lang="en-US" sz="1750" dirty="0"/>
          </a:p>
        </p:txBody>
      </p:sp>
      <p:sp>
        <p:nvSpPr>
          <p:cNvPr id="8" name="Shape 6"/>
          <p:cNvSpPr/>
          <p:nvPr/>
        </p:nvSpPr>
        <p:spPr>
          <a:xfrm>
            <a:off x="5630228" y="4785836"/>
            <a:ext cx="3370064" cy="2462927"/>
          </a:xfrm>
          <a:prstGeom prst="roundRect">
            <a:avLst>
              <a:gd name="adj" fmla="val 4060"/>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5866209" y="5021818"/>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Doğrulama Verisi</a:t>
            </a:r>
            <a:endParaRPr lang="en-US" sz="2187" dirty="0"/>
          </a:p>
        </p:txBody>
      </p:sp>
      <p:sp>
        <p:nvSpPr>
          <p:cNvPr id="10" name="Text 8"/>
          <p:cNvSpPr/>
          <p:nvPr/>
        </p:nvSpPr>
        <p:spPr>
          <a:xfrm>
            <a:off x="5866209" y="5591175"/>
            <a:ext cx="289810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Eğitim sürecinde modelin performansını izlemek için bir doğrulama veri seti ayırırız.</a:t>
            </a:r>
            <a:endParaRPr lang="en-US" sz="1750" dirty="0"/>
          </a:p>
        </p:txBody>
      </p:sp>
      <p:sp>
        <p:nvSpPr>
          <p:cNvPr id="11" name="Shape 9"/>
          <p:cNvSpPr/>
          <p:nvPr/>
        </p:nvSpPr>
        <p:spPr>
          <a:xfrm>
            <a:off x="9222462" y="4785836"/>
            <a:ext cx="3370064" cy="2462927"/>
          </a:xfrm>
          <a:prstGeom prst="roundRect">
            <a:avLst>
              <a:gd name="adj" fmla="val 4060"/>
            </a:avLst>
          </a:prstGeom>
          <a:solidFill>
            <a:srgbClr val="110080"/>
          </a:solidFill>
          <a:ln w="13811">
            <a:solidFill>
              <a:srgbClr val="140099"/>
            </a:solidFill>
            <a:prstDash val="solid"/>
          </a:ln>
        </p:spPr>
        <p:txBody>
          <a:bodyPr/>
          <a:lstStyle/>
          <a:p>
            <a:endParaRPr lang="tr-TR"/>
          </a:p>
        </p:txBody>
      </p:sp>
      <p:sp>
        <p:nvSpPr>
          <p:cNvPr id="12" name="Text 10"/>
          <p:cNvSpPr/>
          <p:nvPr/>
        </p:nvSpPr>
        <p:spPr>
          <a:xfrm>
            <a:off x="9458444" y="5021818"/>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Test Verisi</a:t>
            </a:r>
            <a:endParaRPr lang="en-US" sz="2187" dirty="0"/>
          </a:p>
        </p:txBody>
      </p:sp>
      <p:sp>
        <p:nvSpPr>
          <p:cNvPr id="13" name="Text 11"/>
          <p:cNvSpPr/>
          <p:nvPr/>
        </p:nvSpPr>
        <p:spPr>
          <a:xfrm>
            <a:off x="9458444" y="5591175"/>
            <a:ext cx="2898100"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Eğitim tamamlandıktan sonra modeli test etmek için kullanılan ayrı bir veri seti.</a:t>
            </a:r>
            <a:endParaRPr lang="en-US" sz="1750" dirty="0"/>
          </a:p>
        </p:txBody>
      </p:sp>
      <p:pic>
        <p:nvPicPr>
          <p:cNvPr id="14"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833199" y="712589"/>
            <a:ext cx="8703588"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Modelin Uygulanması ve Sonuçlar</a:t>
            </a:r>
            <a:endParaRPr lang="en-US" sz="4374" dirty="0"/>
          </a:p>
        </p:txBody>
      </p:sp>
      <p:sp>
        <p:nvSpPr>
          <p:cNvPr id="5" name="Shape 3"/>
          <p:cNvSpPr/>
          <p:nvPr/>
        </p:nvSpPr>
        <p:spPr>
          <a:xfrm>
            <a:off x="1144310" y="1740218"/>
            <a:ext cx="44410" cy="5776793"/>
          </a:xfrm>
          <a:prstGeom prst="rect">
            <a:avLst/>
          </a:prstGeom>
          <a:solidFill>
            <a:srgbClr val="140099"/>
          </a:solidFill>
          <a:ln/>
        </p:spPr>
        <p:txBody>
          <a:bodyPr/>
          <a:lstStyle/>
          <a:p>
            <a:endParaRPr lang="tr-TR"/>
          </a:p>
        </p:txBody>
      </p:sp>
      <p:sp>
        <p:nvSpPr>
          <p:cNvPr id="6" name="Shape 4"/>
          <p:cNvSpPr/>
          <p:nvPr/>
        </p:nvSpPr>
        <p:spPr>
          <a:xfrm>
            <a:off x="1416427" y="2141518"/>
            <a:ext cx="777597" cy="44410"/>
          </a:xfrm>
          <a:prstGeom prst="rect">
            <a:avLst/>
          </a:prstGeom>
          <a:solidFill>
            <a:srgbClr val="140099"/>
          </a:solidFill>
          <a:ln/>
        </p:spPr>
        <p:txBody>
          <a:bodyPr/>
          <a:lstStyle/>
          <a:p>
            <a:endParaRPr lang="tr-TR"/>
          </a:p>
        </p:txBody>
      </p:sp>
      <p:sp>
        <p:nvSpPr>
          <p:cNvPr id="7" name="Shape 5"/>
          <p:cNvSpPr/>
          <p:nvPr/>
        </p:nvSpPr>
        <p:spPr>
          <a:xfrm>
            <a:off x="916484" y="1913811"/>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8" name="Text 6"/>
          <p:cNvSpPr/>
          <p:nvPr/>
        </p:nvSpPr>
        <p:spPr>
          <a:xfrm>
            <a:off x="1087576" y="1955483"/>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2388513" y="1962388"/>
            <a:ext cx="2357795"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Modelin Kurulması</a:t>
            </a:r>
            <a:endParaRPr lang="en-US" sz="2187" dirty="0"/>
          </a:p>
        </p:txBody>
      </p:sp>
      <p:sp>
        <p:nvSpPr>
          <p:cNvPr id="10" name="Text 8"/>
          <p:cNvSpPr/>
          <p:nvPr/>
        </p:nvSpPr>
        <p:spPr>
          <a:xfrm>
            <a:off x="2388513" y="2531745"/>
            <a:ext cx="7751088" cy="355402"/>
          </a:xfrm>
          <a:prstGeom prst="rect">
            <a:avLst/>
          </a:prstGeom>
          <a:noFill/>
          <a:ln/>
        </p:spPr>
        <p:txBody>
          <a:bodyPr wrap="non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Eğitimden geçen LSTM modelini kurarız, parametreleri ayarlarız.</a:t>
            </a:r>
            <a:endParaRPr lang="en-US" sz="1750" dirty="0"/>
          </a:p>
        </p:txBody>
      </p:sp>
      <p:sp>
        <p:nvSpPr>
          <p:cNvPr id="11" name="Shape 9"/>
          <p:cNvSpPr/>
          <p:nvPr/>
        </p:nvSpPr>
        <p:spPr>
          <a:xfrm>
            <a:off x="1416427" y="4141172"/>
            <a:ext cx="777597" cy="44410"/>
          </a:xfrm>
          <a:prstGeom prst="rect">
            <a:avLst/>
          </a:prstGeom>
          <a:solidFill>
            <a:srgbClr val="140099"/>
          </a:solidFill>
          <a:ln/>
        </p:spPr>
        <p:txBody>
          <a:bodyPr/>
          <a:lstStyle/>
          <a:p>
            <a:endParaRPr lang="tr-TR"/>
          </a:p>
        </p:txBody>
      </p:sp>
      <p:sp>
        <p:nvSpPr>
          <p:cNvPr id="12" name="Shape 10"/>
          <p:cNvSpPr/>
          <p:nvPr/>
        </p:nvSpPr>
        <p:spPr>
          <a:xfrm>
            <a:off x="916484" y="3913465"/>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3" name="Text 11"/>
          <p:cNvSpPr/>
          <p:nvPr/>
        </p:nvSpPr>
        <p:spPr>
          <a:xfrm>
            <a:off x="1068526" y="3955137"/>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2388513" y="3962043"/>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Veri Tahminleri</a:t>
            </a:r>
            <a:endParaRPr lang="en-US" sz="2187" dirty="0"/>
          </a:p>
        </p:txBody>
      </p:sp>
      <p:sp>
        <p:nvSpPr>
          <p:cNvPr id="15" name="Text 13"/>
          <p:cNvSpPr/>
          <p:nvPr/>
        </p:nvSpPr>
        <p:spPr>
          <a:xfrm>
            <a:off x="2388513" y="4531400"/>
            <a:ext cx="7751088" cy="355402"/>
          </a:xfrm>
          <a:prstGeom prst="rect">
            <a:avLst/>
          </a:prstGeom>
          <a:noFill/>
          <a:ln/>
        </p:spPr>
        <p:txBody>
          <a:bodyPr wrap="non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Modeli kullanarak öngörüler yaparız ve tahminleri değerlendiririz.</a:t>
            </a:r>
            <a:endParaRPr lang="en-US" sz="1750" dirty="0"/>
          </a:p>
        </p:txBody>
      </p:sp>
      <p:sp>
        <p:nvSpPr>
          <p:cNvPr id="16" name="Shape 14"/>
          <p:cNvSpPr/>
          <p:nvPr/>
        </p:nvSpPr>
        <p:spPr>
          <a:xfrm>
            <a:off x="1416427" y="6140827"/>
            <a:ext cx="777597" cy="44410"/>
          </a:xfrm>
          <a:prstGeom prst="rect">
            <a:avLst/>
          </a:prstGeom>
          <a:solidFill>
            <a:srgbClr val="140099"/>
          </a:solidFill>
          <a:ln/>
        </p:spPr>
        <p:txBody>
          <a:bodyPr/>
          <a:lstStyle/>
          <a:p>
            <a:endParaRPr lang="tr-TR"/>
          </a:p>
        </p:txBody>
      </p:sp>
      <p:sp>
        <p:nvSpPr>
          <p:cNvPr id="17" name="Shape 15"/>
          <p:cNvSpPr/>
          <p:nvPr/>
        </p:nvSpPr>
        <p:spPr>
          <a:xfrm>
            <a:off x="916484" y="5913120"/>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8" name="Text 16"/>
          <p:cNvSpPr/>
          <p:nvPr/>
        </p:nvSpPr>
        <p:spPr>
          <a:xfrm>
            <a:off x="1064716" y="5954792"/>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2388513" y="5961698"/>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Hata Analizi</a:t>
            </a:r>
            <a:endParaRPr lang="en-US" sz="2187" dirty="0"/>
          </a:p>
        </p:txBody>
      </p:sp>
      <p:sp>
        <p:nvSpPr>
          <p:cNvPr id="20" name="Text 18"/>
          <p:cNvSpPr/>
          <p:nvPr/>
        </p:nvSpPr>
        <p:spPr>
          <a:xfrm>
            <a:off x="2388513" y="6531054"/>
            <a:ext cx="7751088" cy="355402"/>
          </a:xfrm>
          <a:prstGeom prst="rect">
            <a:avLst/>
          </a:prstGeom>
          <a:noFill/>
          <a:ln/>
        </p:spPr>
        <p:txBody>
          <a:bodyPr wrap="non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Tahminlerin gerçek değerlerle karşılaştırılması ve hata analizi yapma.</a:t>
            </a:r>
            <a:endParaRPr lang="en-US" sz="1750" dirty="0"/>
          </a:p>
        </p:txBody>
      </p:sp>
      <p:pic>
        <p:nvPicPr>
          <p:cNvPr id="21" name="Image 0" descr="preencoded.png"/>
          <p:cNvPicPr>
            <a:picLocks noChangeAspect="1"/>
          </p:cNvPicPr>
          <p:nvPr/>
        </p:nvPicPr>
        <p:blipFill>
          <a:blip r:embed="rId3"/>
          <a:stretch>
            <a:fillRect/>
          </a:stretch>
        </p:blipFill>
        <p:spPr>
          <a:xfrm>
            <a:off x="10972800" y="0"/>
            <a:ext cx="3657600" cy="82296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009531"/>
            <a:ext cx="6185178"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Özet ve Önemli Noktalar</a:t>
            </a:r>
            <a:endParaRPr lang="en-US" sz="4374" dirty="0"/>
          </a:p>
        </p:txBody>
      </p:sp>
      <p:pic>
        <p:nvPicPr>
          <p:cNvPr id="5" name="Image 0" descr="preencoded.png"/>
          <p:cNvPicPr>
            <a:picLocks noChangeAspect="1"/>
          </p:cNvPicPr>
          <p:nvPr/>
        </p:nvPicPr>
        <p:blipFill>
          <a:blip r:embed="rId3"/>
          <a:stretch>
            <a:fillRect/>
          </a:stretch>
        </p:blipFill>
        <p:spPr>
          <a:xfrm>
            <a:off x="2037993" y="2148245"/>
            <a:ext cx="5110520" cy="3158490"/>
          </a:xfrm>
          <a:prstGeom prst="rect">
            <a:avLst/>
          </a:prstGeom>
        </p:spPr>
      </p:pic>
      <p:sp>
        <p:nvSpPr>
          <p:cNvPr id="6" name="Text 3"/>
          <p:cNvSpPr/>
          <p:nvPr/>
        </p:nvSpPr>
        <p:spPr>
          <a:xfrm>
            <a:off x="2037993" y="5584388"/>
            <a:ext cx="2622352"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Kapsamlı Veri İşleme</a:t>
            </a:r>
            <a:endParaRPr lang="en-US" sz="2187" dirty="0"/>
          </a:p>
        </p:txBody>
      </p:sp>
      <p:sp>
        <p:nvSpPr>
          <p:cNvPr id="7" name="Text 4"/>
          <p:cNvSpPr/>
          <p:nvPr/>
        </p:nvSpPr>
        <p:spPr>
          <a:xfrm>
            <a:off x="2037993" y="6153745"/>
            <a:ext cx="5110520"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LSTM, uzun ve karmaşık zaman serilerinin işlenmesi için etkili bir araçtır.</a:t>
            </a:r>
            <a:endParaRPr lang="en-US" sz="1750" dirty="0"/>
          </a:p>
        </p:txBody>
      </p:sp>
      <p:pic>
        <p:nvPicPr>
          <p:cNvPr id="8" name="Image 1" descr="preencoded.png"/>
          <p:cNvPicPr>
            <a:picLocks noChangeAspect="1"/>
          </p:cNvPicPr>
          <p:nvPr/>
        </p:nvPicPr>
        <p:blipFill>
          <a:blip r:embed="rId4"/>
          <a:stretch>
            <a:fillRect/>
          </a:stretch>
        </p:blipFill>
        <p:spPr>
          <a:xfrm>
            <a:off x="7481768" y="2148245"/>
            <a:ext cx="5110639" cy="3158609"/>
          </a:xfrm>
          <a:prstGeom prst="rect">
            <a:avLst/>
          </a:prstGeom>
        </p:spPr>
      </p:pic>
      <p:sp>
        <p:nvSpPr>
          <p:cNvPr id="9" name="Text 5"/>
          <p:cNvSpPr/>
          <p:nvPr/>
        </p:nvSpPr>
        <p:spPr>
          <a:xfrm>
            <a:off x="7481768" y="5584507"/>
            <a:ext cx="2767132"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Geniş Uygulama Alanı</a:t>
            </a:r>
            <a:endParaRPr lang="en-US" sz="2187" dirty="0"/>
          </a:p>
        </p:txBody>
      </p:sp>
      <p:sp>
        <p:nvSpPr>
          <p:cNvPr id="10" name="Text 6"/>
          <p:cNvSpPr/>
          <p:nvPr/>
        </p:nvSpPr>
        <p:spPr>
          <a:xfrm>
            <a:off x="7481768" y="6153864"/>
            <a:ext cx="5110639" cy="1066205"/>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LSTM'ler, dil işleme, metin sınıflandırma, zaman serisi tahmini ve daha birçok alanda başarılı bir şekilde kullanılır.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833199" y="750570"/>
            <a:ext cx="925901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CNN'lerin Kullanım Alanları Nelerdir?</a:t>
            </a:r>
            <a:endParaRPr lang="en-US" sz="4374" dirty="0"/>
          </a:p>
        </p:txBody>
      </p:sp>
      <p:sp>
        <p:nvSpPr>
          <p:cNvPr id="5" name="Shape 3"/>
          <p:cNvSpPr/>
          <p:nvPr/>
        </p:nvSpPr>
        <p:spPr>
          <a:xfrm>
            <a:off x="833199" y="1778198"/>
            <a:ext cx="9306401"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1069181" y="2014180"/>
            <a:ext cx="2804517"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Görüntü Sınıflandırma</a:t>
            </a:r>
            <a:endParaRPr lang="en-US" sz="2187" dirty="0"/>
          </a:p>
        </p:txBody>
      </p:sp>
      <p:sp>
        <p:nvSpPr>
          <p:cNvPr id="7" name="Text 5"/>
          <p:cNvSpPr/>
          <p:nvPr/>
        </p:nvSpPr>
        <p:spPr>
          <a:xfrm>
            <a:off x="1069181" y="2583537"/>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CNN'ler, görüntüleri farklı kategorilere sınıflandırmak için yaygın olarak kullanılır. Örneğin, nesneleri tanıma veya arazi tespiti yapmak için kullanılabilir.</a:t>
            </a:r>
            <a:endParaRPr lang="en-US" sz="1750" dirty="0"/>
          </a:p>
        </p:txBody>
      </p:sp>
      <p:sp>
        <p:nvSpPr>
          <p:cNvPr id="8" name="Shape 6"/>
          <p:cNvSpPr/>
          <p:nvPr/>
        </p:nvSpPr>
        <p:spPr>
          <a:xfrm>
            <a:off x="833199" y="3752493"/>
            <a:ext cx="9306401"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1069181" y="398847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Nesne Tanıma</a:t>
            </a:r>
            <a:endParaRPr lang="en-US" sz="2187" dirty="0"/>
          </a:p>
        </p:txBody>
      </p:sp>
      <p:sp>
        <p:nvSpPr>
          <p:cNvPr id="10" name="Text 8"/>
          <p:cNvSpPr/>
          <p:nvPr/>
        </p:nvSpPr>
        <p:spPr>
          <a:xfrm>
            <a:off x="1069181" y="4557832"/>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CNN'ler, görüntülerdeki belirli nesneleri tanıma ve sınıflandırmak için kullanılır. Bu özellikleri, otonom araçlar ve güvenlik sistemleri gibi birçok uygulamada kullanılabilir.</a:t>
            </a:r>
            <a:endParaRPr lang="en-US" sz="1750" dirty="0"/>
          </a:p>
        </p:txBody>
      </p:sp>
      <p:sp>
        <p:nvSpPr>
          <p:cNvPr id="11" name="Shape 9"/>
          <p:cNvSpPr/>
          <p:nvPr/>
        </p:nvSpPr>
        <p:spPr>
          <a:xfrm>
            <a:off x="833199" y="5726787"/>
            <a:ext cx="9306401"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12" name="Text 10"/>
          <p:cNvSpPr/>
          <p:nvPr/>
        </p:nvSpPr>
        <p:spPr>
          <a:xfrm>
            <a:off x="1069181" y="5962769"/>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Yüz Tanıma</a:t>
            </a:r>
            <a:endParaRPr lang="en-US" sz="2187" dirty="0"/>
          </a:p>
        </p:txBody>
      </p:sp>
      <p:sp>
        <p:nvSpPr>
          <p:cNvPr id="13" name="Text 11"/>
          <p:cNvSpPr/>
          <p:nvPr/>
        </p:nvSpPr>
        <p:spPr>
          <a:xfrm>
            <a:off x="1069181" y="6532126"/>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CNN'ler, yüz tanıma teknolojilerinin temelini oluşturur. Bu, güvenlik, otomatik yanıt sistemleri ve sosyal medyada etiketleme gibi birçok alanda kullanılır.</a:t>
            </a:r>
            <a:endParaRPr lang="en-US" sz="1750" dirty="0"/>
          </a:p>
        </p:txBody>
      </p:sp>
      <p:pic>
        <p:nvPicPr>
          <p:cNvPr id="14" name="Image 0" descr="preencoded.png"/>
          <p:cNvPicPr>
            <a:picLocks noChangeAspect="1"/>
          </p:cNvPicPr>
          <p:nvPr/>
        </p:nvPicPr>
        <p:blipFill>
          <a:blip r:embed="rId3"/>
          <a:stretch>
            <a:fillRect/>
          </a:stretch>
        </p:blipFill>
        <p:spPr>
          <a:xfrm>
            <a:off x="10972800" y="0"/>
            <a:ext cx="36576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4490799" y="1390531"/>
            <a:ext cx="93064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CNN'lerin Avantajları ve Dezavantajları Nelerdir?</a:t>
            </a:r>
            <a:endParaRPr lang="en-US" sz="4374" dirty="0"/>
          </a:p>
        </p:txBody>
      </p:sp>
      <p:sp>
        <p:nvSpPr>
          <p:cNvPr id="5" name="Shape 3"/>
          <p:cNvSpPr/>
          <p:nvPr/>
        </p:nvSpPr>
        <p:spPr>
          <a:xfrm>
            <a:off x="4490799" y="3112532"/>
            <a:ext cx="9306401"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4726781" y="3348514"/>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Avantajları</a:t>
            </a:r>
            <a:endParaRPr lang="en-US" sz="2187" dirty="0"/>
          </a:p>
        </p:txBody>
      </p:sp>
      <p:sp>
        <p:nvSpPr>
          <p:cNvPr id="7" name="Text 5"/>
          <p:cNvSpPr/>
          <p:nvPr/>
        </p:nvSpPr>
        <p:spPr>
          <a:xfrm>
            <a:off x="4726781" y="3917871"/>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CNN'ler, otomatik özellik çıkarımı yapabilir, yerel bağlantıları tanıyabilir ve ölçeklenebilirliği yüksektir.</a:t>
            </a:r>
            <a:endParaRPr lang="en-US" sz="1750" dirty="0"/>
          </a:p>
        </p:txBody>
      </p:sp>
      <p:sp>
        <p:nvSpPr>
          <p:cNvPr id="8" name="Shape 6"/>
          <p:cNvSpPr/>
          <p:nvPr/>
        </p:nvSpPr>
        <p:spPr>
          <a:xfrm>
            <a:off x="4490799" y="5086826"/>
            <a:ext cx="9306401" cy="1752124"/>
          </a:xfrm>
          <a:prstGeom prst="roundRect">
            <a:avLst>
              <a:gd name="adj" fmla="val 5707"/>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4726781" y="5322808"/>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Dezavantajları</a:t>
            </a:r>
            <a:endParaRPr lang="en-US" sz="2187" dirty="0"/>
          </a:p>
        </p:txBody>
      </p:sp>
      <p:sp>
        <p:nvSpPr>
          <p:cNvPr id="10" name="Text 8"/>
          <p:cNvSpPr/>
          <p:nvPr/>
        </p:nvSpPr>
        <p:spPr>
          <a:xfrm>
            <a:off x="4726781" y="5892165"/>
            <a:ext cx="883443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CNN'lerin eğitimi, daha fazla hesaplama gücü gerektiren diğer makine öğrenme modellerinden daha uzun sürebilir. Ayrıca, büyük veri setleri gerektirebilir.</a:t>
            </a:r>
            <a:endParaRPr lang="en-US" sz="1750" dirty="0"/>
          </a:p>
        </p:txBody>
      </p:sp>
      <p:pic>
        <p:nvPicPr>
          <p:cNvPr id="11" name="Image 0" descr="preencoded.png"/>
          <p:cNvPicPr>
            <a:picLocks noChangeAspect="1"/>
          </p:cNvPicPr>
          <p:nvPr/>
        </p:nvPicPr>
        <p:blipFill>
          <a:blip r:embed="rId3"/>
          <a:stretch>
            <a:fillRect/>
          </a:stretch>
        </p:blipFill>
        <p:spPr>
          <a:xfrm>
            <a:off x="0" y="0"/>
            <a:ext cx="36576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656987"/>
            <a:ext cx="919186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CNN'lerin Çalışma Prensibi Nasıldır?</a:t>
            </a:r>
            <a:endParaRPr lang="en-US" sz="4374" dirty="0"/>
          </a:p>
        </p:txBody>
      </p:sp>
      <p:sp>
        <p:nvSpPr>
          <p:cNvPr id="5" name="Shape 3"/>
          <p:cNvSpPr/>
          <p:nvPr/>
        </p:nvSpPr>
        <p:spPr>
          <a:xfrm>
            <a:off x="2349103" y="1795701"/>
            <a:ext cx="44410" cy="5776793"/>
          </a:xfrm>
          <a:prstGeom prst="rect">
            <a:avLst/>
          </a:prstGeom>
          <a:solidFill>
            <a:srgbClr val="140099"/>
          </a:solidFill>
          <a:ln/>
        </p:spPr>
        <p:txBody>
          <a:bodyPr/>
          <a:lstStyle/>
          <a:p>
            <a:endParaRPr lang="tr-TR"/>
          </a:p>
        </p:txBody>
      </p:sp>
      <p:sp>
        <p:nvSpPr>
          <p:cNvPr id="6" name="Shape 4"/>
          <p:cNvSpPr/>
          <p:nvPr/>
        </p:nvSpPr>
        <p:spPr>
          <a:xfrm>
            <a:off x="2621220" y="2197001"/>
            <a:ext cx="777597" cy="44410"/>
          </a:xfrm>
          <a:prstGeom prst="rect">
            <a:avLst/>
          </a:prstGeom>
          <a:solidFill>
            <a:srgbClr val="140099"/>
          </a:solidFill>
          <a:ln/>
        </p:spPr>
        <p:txBody>
          <a:bodyPr/>
          <a:lstStyle/>
          <a:p>
            <a:endParaRPr lang="tr-TR"/>
          </a:p>
        </p:txBody>
      </p:sp>
      <p:sp>
        <p:nvSpPr>
          <p:cNvPr id="7" name="Shape 5"/>
          <p:cNvSpPr/>
          <p:nvPr/>
        </p:nvSpPr>
        <p:spPr>
          <a:xfrm>
            <a:off x="2121277" y="1969294"/>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8" name="Text 6"/>
          <p:cNvSpPr/>
          <p:nvPr/>
        </p:nvSpPr>
        <p:spPr>
          <a:xfrm>
            <a:off x="2292370" y="2010966"/>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3593306" y="2017871"/>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Filtre Uygulama</a:t>
            </a:r>
            <a:endParaRPr lang="en-US" sz="2187" dirty="0"/>
          </a:p>
        </p:txBody>
      </p:sp>
      <p:sp>
        <p:nvSpPr>
          <p:cNvPr id="10" name="Text 8"/>
          <p:cNvSpPr/>
          <p:nvPr/>
        </p:nvSpPr>
        <p:spPr>
          <a:xfrm>
            <a:off x="3593306" y="2587228"/>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CNN'ler, belirli özellikleri tespit etmek için birkaç farklı filtre uygular. Bu filtreler, verinin önemli özelliklerini öne çıkarır.</a:t>
            </a:r>
            <a:endParaRPr lang="en-US" sz="1750" dirty="0"/>
          </a:p>
        </p:txBody>
      </p:sp>
      <p:sp>
        <p:nvSpPr>
          <p:cNvPr id="11" name="Shape 9"/>
          <p:cNvSpPr/>
          <p:nvPr/>
        </p:nvSpPr>
        <p:spPr>
          <a:xfrm>
            <a:off x="2621220" y="4196655"/>
            <a:ext cx="777597" cy="44410"/>
          </a:xfrm>
          <a:prstGeom prst="rect">
            <a:avLst/>
          </a:prstGeom>
          <a:solidFill>
            <a:srgbClr val="140099"/>
          </a:solidFill>
          <a:ln/>
        </p:spPr>
        <p:txBody>
          <a:bodyPr/>
          <a:lstStyle/>
          <a:p>
            <a:endParaRPr lang="tr-TR"/>
          </a:p>
        </p:txBody>
      </p:sp>
      <p:sp>
        <p:nvSpPr>
          <p:cNvPr id="12" name="Shape 10"/>
          <p:cNvSpPr/>
          <p:nvPr/>
        </p:nvSpPr>
        <p:spPr>
          <a:xfrm>
            <a:off x="2121277" y="3968948"/>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3" name="Text 11"/>
          <p:cNvSpPr/>
          <p:nvPr/>
        </p:nvSpPr>
        <p:spPr>
          <a:xfrm>
            <a:off x="2273320" y="4010620"/>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3593306" y="4017526"/>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Havuzlama</a:t>
            </a:r>
            <a:endParaRPr lang="en-US" sz="2187" dirty="0"/>
          </a:p>
        </p:txBody>
      </p:sp>
      <p:sp>
        <p:nvSpPr>
          <p:cNvPr id="15" name="Text 13"/>
          <p:cNvSpPr/>
          <p:nvPr/>
        </p:nvSpPr>
        <p:spPr>
          <a:xfrm>
            <a:off x="3593306" y="4586883"/>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Havuzlama katmanları, gürültüyü azaltır ve boyutları azaltarak işlemi hızlandırır. Bu da daha etkili özellik çıkarımına yol açar.</a:t>
            </a:r>
            <a:endParaRPr lang="en-US" sz="1750" dirty="0"/>
          </a:p>
        </p:txBody>
      </p:sp>
      <p:sp>
        <p:nvSpPr>
          <p:cNvPr id="16" name="Shape 14"/>
          <p:cNvSpPr/>
          <p:nvPr/>
        </p:nvSpPr>
        <p:spPr>
          <a:xfrm>
            <a:off x="2621220" y="6196310"/>
            <a:ext cx="777597" cy="44410"/>
          </a:xfrm>
          <a:prstGeom prst="rect">
            <a:avLst/>
          </a:prstGeom>
          <a:solidFill>
            <a:srgbClr val="140099"/>
          </a:solidFill>
          <a:ln/>
        </p:spPr>
        <p:txBody>
          <a:bodyPr/>
          <a:lstStyle/>
          <a:p>
            <a:endParaRPr lang="tr-TR"/>
          </a:p>
        </p:txBody>
      </p:sp>
      <p:sp>
        <p:nvSpPr>
          <p:cNvPr id="17" name="Shape 15"/>
          <p:cNvSpPr/>
          <p:nvPr/>
        </p:nvSpPr>
        <p:spPr>
          <a:xfrm>
            <a:off x="2121277" y="5968603"/>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8" name="Text 16"/>
          <p:cNvSpPr/>
          <p:nvPr/>
        </p:nvSpPr>
        <p:spPr>
          <a:xfrm>
            <a:off x="2269510" y="6010275"/>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3593306" y="6017181"/>
            <a:ext cx="3313628"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Tamamen Bağlı Katmanlar</a:t>
            </a:r>
            <a:endParaRPr lang="en-US" sz="2187" dirty="0"/>
          </a:p>
        </p:txBody>
      </p:sp>
      <p:sp>
        <p:nvSpPr>
          <p:cNvPr id="20" name="Text 18"/>
          <p:cNvSpPr/>
          <p:nvPr/>
        </p:nvSpPr>
        <p:spPr>
          <a:xfrm>
            <a:off x="3593306" y="6586538"/>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Son olarak, tamamen bağlı katmanlar, özellikleri sınıflandırır ve sonuçları elde eder. Bu katmanlar, çıktıları tahminler haline dönüştürür.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4490799" y="1269563"/>
            <a:ext cx="93064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CNN'lerin Performans Ölçütleri Nelerdir?</a:t>
            </a:r>
            <a:endParaRPr lang="en-US" sz="4374" dirty="0"/>
          </a:p>
        </p:txBody>
      </p:sp>
      <p:sp>
        <p:nvSpPr>
          <p:cNvPr id="5" name="Shape 3"/>
          <p:cNvSpPr/>
          <p:nvPr/>
        </p:nvSpPr>
        <p:spPr>
          <a:xfrm>
            <a:off x="4490799" y="3165158"/>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4661892" y="3206829"/>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5212913" y="3241477"/>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Doğruluk Oranı</a:t>
            </a:r>
            <a:endParaRPr lang="en-US" sz="2187" dirty="0"/>
          </a:p>
        </p:txBody>
      </p:sp>
      <p:sp>
        <p:nvSpPr>
          <p:cNvPr id="8" name="Text 6"/>
          <p:cNvSpPr/>
          <p:nvPr/>
        </p:nvSpPr>
        <p:spPr>
          <a:xfrm>
            <a:off x="5212913" y="3810833"/>
            <a:ext cx="8584287"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Modelin doğru sonuçları ne kadar başarıyla tahmin ettiğini ölçer.</a:t>
            </a:r>
            <a:endParaRPr lang="en-US" sz="1750" dirty="0"/>
          </a:p>
        </p:txBody>
      </p:sp>
      <p:sp>
        <p:nvSpPr>
          <p:cNvPr id="9" name="Shape 7"/>
          <p:cNvSpPr/>
          <p:nvPr/>
        </p:nvSpPr>
        <p:spPr>
          <a:xfrm>
            <a:off x="4490799" y="4561999"/>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0" name="Text 8"/>
          <p:cNvSpPr/>
          <p:nvPr/>
        </p:nvSpPr>
        <p:spPr>
          <a:xfrm>
            <a:off x="4642842" y="4603671"/>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5212913" y="4638318"/>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Hata Oranı</a:t>
            </a:r>
            <a:endParaRPr lang="en-US" sz="2187" dirty="0"/>
          </a:p>
        </p:txBody>
      </p:sp>
      <p:sp>
        <p:nvSpPr>
          <p:cNvPr id="12" name="Text 10"/>
          <p:cNvSpPr/>
          <p:nvPr/>
        </p:nvSpPr>
        <p:spPr>
          <a:xfrm>
            <a:off x="5212913" y="5207675"/>
            <a:ext cx="8584287"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Modelin yaptığı yanlış tahminlerin oranını ölçer.</a:t>
            </a:r>
            <a:endParaRPr lang="en-US" sz="1750" dirty="0"/>
          </a:p>
        </p:txBody>
      </p:sp>
      <p:sp>
        <p:nvSpPr>
          <p:cNvPr id="13" name="Shape 11"/>
          <p:cNvSpPr/>
          <p:nvPr/>
        </p:nvSpPr>
        <p:spPr>
          <a:xfrm>
            <a:off x="4490799" y="5958840"/>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4" name="Text 12"/>
          <p:cNvSpPr/>
          <p:nvPr/>
        </p:nvSpPr>
        <p:spPr>
          <a:xfrm>
            <a:off x="4639032" y="6000512"/>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5212913" y="6035159"/>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Açıklanabilirlik</a:t>
            </a:r>
            <a:endParaRPr lang="en-US" sz="2187" dirty="0"/>
          </a:p>
        </p:txBody>
      </p:sp>
      <p:sp>
        <p:nvSpPr>
          <p:cNvPr id="16" name="Text 14"/>
          <p:cNvSpPr/>
          <p:nvPr/>
        </p:nvSpPr>
        <p:spPr>
          <a:xfrm>
            <a:off x="5212913" y="6604516"/>
            <a:ext cx="8584287"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Modelin kararlarını ve sonuçlarını anlamak için kullanılır.</a:t>
            </a:r>
            <a:endParaRPr lang="en-US" sz="1750" dirty="0"/>
          </a:p>
        </p:txBody>
      </p:sp>
      <p:pic>
        <p:nvPicPr>
          <p:cNvPr id="17" name="Image 0" descr="preencoded.png"/>
          <p:cNvPicPr>
            <a:picLocks noChangeAspect="1"/>
          </p:cNvPicPr>
          <p:nvPr/>
        </p:nvPicPr>
        <p:blipFill>
          <a:blip r:embed="rId3"/>
          <a:stretch>
            <a:fillRect/>
          </a:stretch>
        </p:blipFill>
        <p:spPr>
          <a:xfrm>
            <a:off x="0" y="0"/>
            <a:ext cx="36576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804392"/>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CNN'ler Aracılığıyla Yapılabilecek Örnek Uygulamalar</a:t>
            </a:r>
            <a:endParaRPr lang="en-US" sz="4374" dirty="0"/>
          </a:p>
        </p:txBody>
      </p:sp>
      <p:sp>
        <p:nvSpPr>
          <p:cNvPr id="5" name="Text 3"/>
          <p:cNvSpPr/>
          <p:nvPr/>
        </p:nvSpPr>
        <p:spPr>
          <a:xfrm>
            <a:off x="2037993" y="3748564"/>
            <a:ext cx="3156347" cy="832961"/>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Tıbbi Görüntü Analizi</a:t>
            </a:r>
            <a:endParaRPr lang="en-US" sz="2624" dirty="0"/>
          </a:p>
        </p:txBody>
      </p:sp>
      <p:sp>
        <p:nvSpPr>
          <p:cNvPr id="6" name="Text 4"/>
          <p:cNvSpPr/>
          <p:nvPr/>
        </p:nvSpPr>
        <p:spPr>
          <a:xfrm>
            <a:off x="2037993" y="4803696"/>
            <a:ext cx="3156347"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CNN'ler, tıbbi görüntülerde hastalık teşhisi, kanser taraması ve tümör sınıflandırması gibi uygulamalarda kullanılabilir.</a:t>
            </a:r>
            <a:endParaRPr lang="en-US" sz="1750" dirty="0"/>
          </a:p>
        </p:txBody>
      </p:sp>
      <p:sp>
        <p:nvSpPr>
          <p:cNvPr id="7" name="Text 5"/>
          <p:cNvSpPr/>
          <p:nvPr/>
        </p:nvSpPr>
        <p:spPr>
          <a:xfrm>
            <a:off x="5743932" y="3748564"/>
            <a:ext cx="2666286" cy="416481"/>
          </a:xfrm>
          <a:prstGeom prst="rect">
            <a:avLst/>
          </a:prstGeom>
          <a:noFill/>
          <a:ln/>
        </p:spPr>
        <p:txBody>
          <a:bodyPr wrap="non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Otonom Araçlar</a:t>
            </a:r>
            <a:endParaRPr lang="en-US" sz="2624" dirty="0"/>
          </a:p>
        </p:txBody>
      </p:sp>
      <p:sp>
        <p:nvSpPr>
          <p:cNvPr id="8" name="Text 6"/>
          <p:cNvSpPr/>
          <p:nvPr/>
        </p:nvSpPr>
        <p:spPr>
          <a:xfrm>
            <a:off x="5743932" y="4387215"/>
            <a:ext cx="3156347"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CNN'ler, otonom araçlardaki görüntü işleme ve ileri sürüş yardım sistemleri için kullanılabilir.</a:t>
            </a:r>
            <a:endParaRPr lang="en-US" sz="1750" dirty="0"/>
          </a:p>
        </p:txBody>
      </p:sp>
      <p:sp>
        <p:nvSpPr>
          <p:cNvPr id="9" name="Text 7"/>
          <p:cNvSpPr/>
          <p:nvPr/>
        </p:nvSpPr>
        <p:spPr>
          <a:xfrm>
            <a:off x="9449872" y="3748564"/>
            <a:ext cx="3156347" cy="832961"/>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Yüz Tanıma Sistemleri</a:t>
            </a:r>
            <a:endParaRPr lang="en-US" sz="2624" dirty="0"/>
          </a:p>
        </p:txBody>
      </p:sp>
      <p:sp>
        <p:nvSpPr>
          <p:cNvPr id="10" name="Text 8"/>
          <p:cNvSpPr/>
          <p:nvPr/>
        </p:nvSpPr>
        <p:spPr>
          <a:xfrm>
            <a:off x="9449872" y="4803696"/>
            <a:ext cx="3156347"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CNN'ler, güvenlik sistemlerinde ve sosyal medya uygulamalarında yüz tanıma ve etiketleme için kullanılır.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833199" y="2018109"/>
            <a:ext cx="7477601" cy="2499598"/>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CNN Algoritmasının Matematiksel Modelinin Örneği</a:t>
            </a:r>
            <a:endParaRPr lang="en-US" sz="5249" dirty="0"/>
          </a:p>
        </p:txBody>
      </p:sp>
      <p:sp>
        <p:nvSpPr>
          <p:cNvPr id="5" name="Text 3"/>
          <p:cNvSpPr/>
          <p:nvPr/>
        </p:nvSpPr>
        <p:spPr>
          <a:xfrm>
            <a:off x="833199" y="4850963"/>
            <a:ext cx="7477601"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CNN (Convolutional Neural Network) algoritmasının matematiksel modeline giriş yapacağız ve modelin temel amaçlarına değineceğiz.</a:t>
            </a:r>
            <a:endParaRPr lang="en-US" sz="1750"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488085"/>
          </a:xfrm>
          <a:prstGeom prst="rect">
            <a:avLst/>
          </a:prstGeom>
          <a:solidFill>
            <a:srgbClr val="272525"/>
          </a:solidFill>
          <a:ln w="9644">
            <a:solidFill>
              <a:srgbClr val="565151"/>
            </a:solidFill>
            <a:prstDash val="solid"/>
          </a:ln>
        </p:spPr>
        <p:txBody>
          <a:bodyPr/>
          <a:lstStyle/>
          <a:p>
            <a:endParaRPr lang="tr-TR"/>
          </a:p>
        </p:txBody>
      </p:sp>
      <p:sp>
        <p:nvSpPr>
          <p:cNvPr id="4" name="Text 2"/>
          <p:cNvSpPr/>
          <p:nvPr/>
        </p:nvSpPr>
        <p:spPr>
          <a:xfrm>
            <a:off x="3621167" y="244793"/>
            <a:ext cx="3110746" cy="486013"/>
          </a:xfrm>
          <a:prstGeom prst="rect">
            <a:avLst/>
          </a:prstGeom>
          <a:noFill/>
          <a:ln/>
        </p:spPr>
        <p:txBody>
          <a:bodyPr wrap="none" rtlCol="0" anchor="t"/>
          <a:lstStyle/>
          <a:p>
            <a:pPr marL="0" indent="0">
              <a:lnSpc>
                <a:spcPts val="3827"/>
              </a:lnSpc>
              <a:buNone/>
            </a:pPr>
            <a:r>
              <a:rPr lang="en-US" sz="3062" b="1" kern="0" spc="-92" dirty="0">
                <a:solidFill>
                  <a:srgbClr val="FFFFFF"/>
                </a:solidFill>
                <a:latin typeface="Inter" pitchFamily="34" charset="0"/>
                <a:ea typeface="Inter" pitchFamily="34" charset="-122"/>
                <a:cs typeface="Inter" pitchFamily="34" charset="-120"/>
              </a:rPr>
              <a:t>Giriş Katmanı</a:t>
            </a:r>
            <a:endParaRPr lang="en-US" sz="3062" dirty="0"/>
          </a:p>
        </p:txBody>
      </p:sp>
      <p:pic>
        <p:nvPicPr>
          <p:cNvPr id="5" name="Image 0" descr="preencoded.png"/>
          <p:cNvPicPr>
            <a:picLocks noChangeAspect="1"/>
          </p:cNvPicPr>
          <p:nvPr/>
        </p:nvPicPr>
        <p:blipFill>
          <a:blip r:embed="rId3"/>
          <a:stretch>
            <a:fillRect/>
          </a:stretch>
        </p:blipFill>
        <p:spPr>
          <a:xfrm>
            <a:off x="3621167" y="870347"/>
            <a:ext cx="3577352" cy="2210872"/>
          </a:xfrm>
          <a:prstGeom prst="rect">
            <a:avLst/>
          </a:prstGeom>
        </p:spPr>
      </p:pic>
      <p:sp>
        <p:nvSpPr>
          <p:cNvPr id="6" name="Text 3"/>
          <p:cNvSpPr/>
          <p:nvPr/>
        </p:nvSpPr>
        <p:spPr>
          <a:xfrm>
            <a:off x="3621167" y="3275528"/>
            <a:ext cx="2560677" cy="243007"/>
          </a:xfrm>
          <a:prstGeom prst="rect">
            <a:avLst/>
          </a:prstGeom>
          <a:noFill/>
          <a:ln/>
        </p:spPr>
        <p:txBody>
          <a:bodyPr wrap="none" rtlCol="0" anchor="t"/>
          <a:lstStyle/>
          <a:p>
            <a:pPr marL="0" indent="0" algn="l">
              <a:lnSpc>
                <a:spcPts val="1914"/>
              </a:lnSpc>
              <a:buNone/>
            </a:pPr>
            <a:r>
              <a:rPr lang="en-US" sz="1531" b="1" kern="0" spc="-46" dirty="0">
                <a:solidFill>
                  <a:srgbClr val="FFFFFF"/>
                </a:solidFill>
                <a:latin typeface="Inter" pitchFamily="34" charset="0"/>
                <a:ea typeface="Inter" pitchFamily="34" charset="-122"/>
                <a:cs typeface="Inter" pitchFamily="34" charset="-120"/>
              </a:rPr>
              <a:t>Giriş verilerinin hazırlanması</a:t>
            </a:r>
            <a:endParaRPr lang="en-US" sz="1531" dirty="0"/>
          </a:p>
        </p:txBody>
      </p:sp>
      <p:sp>
        <p:nvSpPr>
          <p:cNvPr id="7" name="Text 4"/>
          <p:cNvSpPr/>
          <p:nvPr/>
        </p:nvSpPr>
        <p:spPr>
          <a:xfrm>
            <a:off x="3621167" y="3674031"/>
            <a:ext cx="3577352" cy="497443"/>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Veri sağlayıcılardan gelen görüntü verileri, işlenmeye hazır hale getirilir.</a:t>
            </a:r>
            <a:endParaRPr lang="en-US" sz="1225" dirty="0"/>
          </a:p>
        </p:txBody>
      </p:sp>
      <p:pic>
        <p:nvPicPr>
          <p:cNvPr id="8" name="Image 1" descr="preencoded.png"/>
          <p:cNvPicPr>
            <a:picLocks noChangeAspect="1"/>
          </p:cNvPicPr>
          <p:nvPr/>
        </p:nvPicPr>
        <p:blipFill>
          <a:blip r:embed="rId4"/>
          <a:stretch>
            <a:fillRect/>
          </a:stretch>
        </p:blipFill>
        <p:spPr>
          <a:xfrm>
            <a:off x="7431762" y="870347"/>
            <a:ext cx="3577471" cy="2210991"/>
          </a:xfrm>
          <a:prstGeom prst="rect">
            <a:avLst/>
          </a:prstGeom>
        </p:spPr>
      </p:pic>
      <p:sp>
        <p:nvSpPr>
          <p:cNvPr id="9" name="Text 5"/>
          <p:cNvSpPr/>
          <p:nvPr/>
        </p:nvSpPr>
        <p:spPr>
          <a:xfrm>
            <a:off x="7431762" y="3275648"/>
            <a:ext cx="2068116" cy="243007"/>
          </a:xfrm>
          <a:prstGeom prst="rect">
            <a:avLst/>
          </a:prstGeom>
          <a:noFill/>
          <a:ln/>
        </p:spPr>
        <p:txBody>
          <a:bodyPr wrap="none" rtlCol="0" anchor="t"/>
          <a:lstStyle/>
          <a:p>
            <a:pPr marL="0" indent="0" algn="l">
              <a:lnSpc>
                <a:spcPts val="1914"/>
              </a:lnSpc>
              <a:buNone/>
            </a:pPr>
            <a:r>
              <a:rPr lang="en-US" sz="1531" b="1" kern="0" spc="-46" dirty="0">
                <a:solidFill>
                  <a:srgbClr val="FFFFFF"/>
                </a:solidFill>
                <a:latin typeface="Inter" pitchFamily="34" charset="0"/>
                <a:ea typeface="Inter" pitchFamily="34" charset="-122"/>
                <a:cs typeface="Inter" pitchFamily="34" charset="-120"/>
              </a:rPr>
              <a:t>Girdi katmanının yapısı</a:t>
            </a:r>
            <a:endParaRPr lang="en-US" sz="1531" dirty="0"/>
          </a:p>
        </p:txBody>
      </p:sp>
      <p:sp>
        <p:nvSpPr>
          <p:cNvPr id="10" name="Text 6"/>
          <p:cNvSpPr/>
          <p:nvPr/>
        </p:nvSpPr>
        <p:spPr>
          <a:xfrm>
            <a:off x="7431762" y="3674150"/>
            <a:ext cx="3577471" cy="497443"/>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Matrisler, modeldeki her bir pikselin yoğunluğunu temsil eder.</a:t>
            </a:r>
            <a:endParaRPr lang="en-US" sz="1225" dirty="0"/>
          </a:p>
        </p:txBody>
      </p:sp>
      <p:pic>
        <p:nvPicPr>
          <p:cNvPr id="11" name="Image 2" descr="preencoded.png"/>
          <p:cNvPicPr>
            <a:picLocks noChangeAspect="1"/>
          </p:cNvPicPr>
          <p:nvPr/>
        </p:nvPicPr>
        <p:blipFill>
          <a:blip r:embed="rId5"/>
          <a:stretch>
            <a:fillRect/>
          </a:stretch>
        </p:blipFill>
        <p:spPr>
          <a:xfrm>
            <a:off x="3621167" y="4404836"/>
            <a:ext cx="3577352" cy="2210872"/>
          </a:xfrm>
          <a:prstGeom prst="rect">
            <a:avLst/>
          </a:prstGeom>
        </p:spPr>
      </p:pic>
      <p:sp>
        <p:nvSpPr>
          <p:cNvPr id="12" name="Text 7"/>
          <p:cNvSpPr/>
          <p:nvPr/>
        </p:nvSpPr>
        <p:spPr>
          <a:xfrm>
            <a:off x="3621167" y="6810018"/>
            <a:ext cx="2060496" cy="243007"/>
          </a:xfrm>
          <a:prstGeom prst="rect">
            <a:avLst/>
          </a:prstGeom>
          <a:noFill/>
          <a:ln/>
        </p:spPr>
        <p:txBody>
          <a:bodyPr wrap="none" rtlCol="0" anchor="t"/>
          <a:lstStyle/>
          <a:p>
            <a:pPr marL="0" indent="0" algn="l">
              <a:lnSpc>
                <a:spcPts val="1914"/>
              </a:lnSpc>
              <a:buNone/>
            </a:pPr>
            <a:r>
              <a:rPr lang="en-US" sz="1531" b="1" kern="0" spc="-46" dirty="0">
                <a:solidFill>
                  <a:srgbClr val="FFFFFF"/>
                </a:solidFill>
                <a:latin typeface="Inter" pitchFamily="34" charset="0"/>
                <a:ea typeface="Inter" pitchFamily="34" charset="-122"/>
                <a:cs typeface="Inter" pitchFamily="34" charset="-120"/>
              </a:rPr>
              <a:t>Filtrelerin uygulanması</a:t>
            </a:r>
            <a:endParaRPr lang="en-US" sz="1531" dirty="0"/>
          </a:p>
        </p:txBody>
      </p:sp>
      <p:sp>
        <p:nvSpPr>
          <p:cNvPr id="13" name="Text 8"/>
          <p:cNvSpPr/>
          <p:nvPr/>
        </p:nvSpPr>
        <p:spPr>
          <a:xfrm>
            <a:off x="3621167" y="7208520"/>
            <a:ext cx="3577352" cy="497443"/>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Aynı filtre, görüntünün farklı kısımlarına uygulanarak, görüntünün her özelliği tespit edilir.</a:t>
            </a:r>
            <a:endParaRPr lang="en-US" sz="1225" dirty="0"/>
          </a:p>
        </p:txBody>
      </p:sp>
      <p:pic>
        <p:nvPicPr>
          <p:cNvPr id="14" name="Image 3" descr="preencoded.png"/>
          <p:cNvPicPr>
            <a:picLocks noChangeAspect="1"/>
          </p:cNvPicPr>
          <p:nvPr/>
        </p:nvPicPr>
        <p:blipFill>
          <a:blip r:embed="rId6"/>
          <a:stretch>
            <a:fillRect/>
          </a:stretch>
        </p:blipFill>
        <p:spPr>
          <a:xfrm>
            <a:off x="7431762" y="4404836"/>
            <a:ext cx="3577471" cy="2210991"/>
          </a:xfrm>
          <a:prstGeom prst="rect">
            <a:avLst/>
          </a:prstGeom>
        </p:spPr>
      </p:pic>
      <p:sp>
        <p:nvSpPr>
          <p:cNvPr id="15" name="Text 9"/>
          <p:cNvSpPr/>
          <p:nvPr/>
        </p:nvSpPr>
        <p:spPr>
          <a:xfrm>
            <a:off x="7431762" y="6810137"/>
            <a:ext cx="1555313" cy="243007"/>
          </a:xfrm>
          <a:prstGeom prst="rect">
            <a:avLst/>
          </a:prstGeom>
          <a:noFill/>
          <a:ln/>
        </p:spPr>
        <p:txBody>
          <a:bodyPr wrap="none" rtlCol="0" anchor="t"/>
          <a:lstStyle/>
          <a:p>
            <a:pPr marL="0" indent="0" algn="l">
              <a:lnSpc>
                <a:spcPts val="1914"/>
              </a:lnSpc>
              <a:buNone/>
            </a:pPr>
            <a:r>
              <a:rPr lang="en-US" sz="1531" b="1" kern="0" spc="-46" dirty="0">
                <a:solidFill>
                  <a:srgbClr val="FFFFFF"/>
                </a:solidFill>
                <a:latin typeface="Inter" pitchFamily="34" charset="0"/>
                <a:ea typeface="Inter" pitchFamily="34" charset="-122"/>
                <a:cs typeface="Inter" pitchFamily="34" charset="-120"/>
              </a:rPr>
              <a:t>Özellik Haritaları</a:t>
            </a:r>
            <a:endParaRPr lang="en-US" sz="1531" dirty="0"/>
          </a:p>
        </p:txBody>
      </p:sp>
      <p:sp>
        <p:nvSpPr>
          <p:cNvPr id="16" name="Text 10"/>
          <p:cNvSpPr/>
          <p:nvPr/>
        </p:nvSpPr>
        <p:spPr>
          <a:xfrm>
            <a:off x="7431762" y="7208639"/>
            <a:ext cx="3577471" cy="497443"/>
          </a:xfrm>
          <a:prstGeom prst="rect">
            <a:avLst/>
          </a:prstGeom>
          <a:noFill/>
          <a:ln/>
        </p:spPr>
        <p:txBody>
          <a:bodyPr wrap="square" rtlCol="0" anchor="t"/>
          <a:lstStyle/>
          <a:p>
            <a:pPr marL="0" indent="0" algn="l">
              <a:lnSpc>
                <a:spcPts val="1960"/>
              </a:lnSpc>
              <a:buNone/>
            </a:pPr>
            <a:r>
              <a:rPr lang="en-US" sz="1225" kern="0" spc="-24" dirty="0">
                <a:solidFill>
                  <a:srgbClr val="E5E0DF"/>
                </a:solidFill>
                <a:latin typeface="Inter" pitchFamily="34" charset="0"/>
                <a:ea typeface="Inter" pitchFamily="34" charset="-122"/>
                <a:cs typeface="Inter" pitchFamily="34" charset="-120"/>
              </a:rPr>
              <a:t>Her filtre, bir özellik haritası olarak düzenlenir ve diğer katmanlarda kullanılabilir.</a:t>
            </a:r>
            <a:endParaRPr lang="en-US" sz="12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1445</Words>
  <Application>Microsoft Office PowerPoint</Application>
  <PresentationFormat>Özel</PresentationFormat>
  <Paragraphs>238</Paragraphs>
  <Slides>29</Slides>
  <Notes>29</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29</vt:i4>
      </vt:variant>
    </vt:vector>
  </HeadingPairs>
  <TitlesOfParts>
    <vt:vector size="33" baseType="lpstr">
      <vt:lpstr>Arial</vt:lpstr>
      <vt:lpstr>Calibri</vt:lpstr>
      <vt:lpstr>Inter</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burak aggul</cp:lastModifiedBy>
  <cp:revision>6</cp:revision>
  <dcterms:created xsi:type="dcterms:W3CDTF">2023-10-29T09:35:47Z</dcterms:created>
  <dcterms:modified xsi:type="dcterms:W3CDTF">2023-10-30T08:00:48Z</dcterms:modified>
</cp:coreProperties>
</file>